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5854700" cy="3295650"/>
  <p:notesSz cx="5854700" cy="329565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447" autoAdjust="0"/>
  </p:normalViewPr>
  <p:slideViewPr>
    <p:cSldViewPr>
      <p:cViewPr>
        <p:scale>
          <a:sx n="100" d="100"/>
          <a:sy n="100" d="100"/>
        </p:scale>
        <p:origin x="1320" y="368"/>
      </p:cViewPr>
      <p:guideLst>
        <p:guide orient="horz" pos="2880"/>
        <p:guide pos="2160"/>
      </p:guideLst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39102" y="1021651"/>
            <a:ext cx="4976495" cy="6920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5845240" y="0"/>
                </a:moveTo>
                <a:lnTo>
                  <a:pt x="0" y="0"/>
                </a:lnTo>
                <a:lnTo>
                  <a:pt x="0" y="3287938"/>
                </a:lnTo>
                <a:lnTo>
                  <a:pt x="5845240" y="3287938"/>
                </a:lnTo>
                <a:lnTo>
                  <a:pt x="584524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52800" y="0"/>
            <a:ext cx="1083310" cy="541655"/>
          </a:xfrm>
          <a:custGeom>
            <a:avLst/>
            <a:gdLst/>
            <a:ahLst/>
            <a:cxnLst/>
            <a:rect l="l" t="t" r="r" b="b"/>
            <a:pathLst>
              <a:path w="1083310" h="541655">
                <a:moveTo>
                  <a:pt x="1082975" y="0"/>
                </a:moveTo>
                <a:lnTo>
                  <a:pt x="0" y="0"/>
                </a:lnTo>
                <a:lnTo>
                  <a:pt x="541483" y="541483"/>
                </a:lnTo>
                <a:lnTo>
                  <a:pt x="1082975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512" y="1181075"/>
            <a:ext cx="571500" cy="939800"/>
          </a:xfrm>
          <a:custGeom>
            <a:avLst/>
            <a:gdLst/>
            <a:ahLst/>
            <a:cxnLst/>
            <a:rect l="l" t="t" r="r" b="b"/>
            <a:pathLst>
              <a:path w="571500" h="939800">
                <a:moveTo>
                  <a:pt x="187320" y="0"/>
                </a:moveTo>
                <a:lnTo>
                  <a:pt x="0" y="187320"/>
                </a:lnTo>
                <a:lnTo>
                  <a:pt x="0" y="923890"/>
                </a:lnTo>
                <a:lnTo>
                  <a:pt x="15442" y="939332"/>
                </a:lnTo>
                <a:lnTo>
                  <a:pt x="571048" y="383727"/>
                </a:lnTo>
                <a:lnTo>
                  <a:pt x="187320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512" y="1009211"/>
            <a:ext cx="217804" cy="420370"/>
          </a:xfrm>
          <a:custGeom>
            <a:avLst/>
            <a:gdLst/>
            <a:ahLst/>
            <a:cxnLst/>
            <a:rect l="l" t="t" r="r" b="b"/>
            <a:pathLst>
              <a:path w="217804" h="420369">
                <a:moveTo>
                  <a:pt x="15439" y="0"/>
                </a:moveTo>
                <a:lnTo>
                  <a:pt x="0" y="15439"/>
                </a:lnTo>
                <a:lnTo>
                  <a:pt x="0" y="419948"/>
                </a:lnTo>
                <a:lnTo>
                  <a:pt x="217693" y="202250"/>
                </a:lnTo>
                <a:lnTo>
                  <a:pt x="15439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662333" y="548152"/>
            <a:ext cx="2061210" cy="2061210"/>
          </a:xfrm>
          <a:custGeom>
            <a:avLst/>
            <a:gdLst/>
            <a:ahLst/>
            <a:cxnLst/>
            <a:rect l="l" t="t" r="r" b="b"/>
            <a:pathLst>
              <a:path w="2061210" h="2061210">
                <a:moveTo>
                  <a:pt x="1030519" y="0"/>
                </a:moveTo>
                <a:lnTo>
                  <a:pt x="0" y="1030925"/>
                </a:lnTo>
                <a:lnTo>
                  <a:pt x="1030519" y="2061054"/>
                </a:lnTo>
                <a:lnTo>
                  <a:pt x="2061054" y="1030925"/>
                </a:lnTo>
                <a:lnTo>
                  <a:pt x="1030519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752243" y="1761911"/>
            <a:ext cx="956310" cy="956310"/>
          </a:xfrm>
          <a:custGeom>
            <a:avLst/>
            <a:gdLst/>
            <a:ahLst/>
            <a:cxnLst/>
            <a:rect l="l" t="t" r="r" b="b"/>
            <a:pathLst>
              <a:path w="956310" h="956310">
                <a:moveTo>
                  <a:pt x="894493" y="0"/>
                </a:moveTo>
                <a:lnTo>
                  <a:pt x="0" y="893694"/>
                </a:lnTo>
                <a:lnTo>
                  <a:pt x="62234" y="955941"/>
                </a:lnTo>
                <a:lnTo>
                  <a:pt x="955941" y="61447"/>
                </a:lnTo>
                <a:lnTo>
                  <a:pt x="894493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2" name="bg 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672270"/>
            <a:ext cx="1702082" cy="1616522"/>
          </a:xfrm>
          <a:prstGeom prst="rect">
            <a:avLst/>
          </a:prstGeom>
        </p:spPr>
      </p:pic>
      <p:pic>
        <p:nvPicPr>
          <p:cNvPr id="23" name="bg object 2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520833" cy="1475231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9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1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5845240" y="0"/>
                </a:moveTo>
                <a:lnTo>
                  <a:pt x="0" y="0"/>
                </a:lnTo>
                <a:lnTo>
                  <a:pt x="0" y="3287938"/>
                </a:lnTo>
                <a:lnTo>
                  <a:pt x="5845240" y="3287938"/>
                </a:lnTo>
                <a:lnTo>
                  <a:pt x="5845240" y="0"/>
                </a:lnTo>
                <a:close/>
              </a:path>
            </a:pathLst>
          </a:custGeom>
          <a:solidFill>
            <a:srgbClr val="28293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1336" y="602935"/>
            <a:ext cx="1958339" cy="6616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150" b="0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991356" y="1059770"/>
            <a:ext cx="2402840" cy="9061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50" b="0" i="0">
                <a:solidFill>
                  <a:schemeClr val="bg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12/5/2023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hyperlink" Target="mailto:amishunegi@gmail.com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nishkamehlawat@gmail.com" TargetMode="External"/><Relationship Id="rId5" Type="http://schemas.openxmlformats.org/officeDocument/2006/relationships/hyperlink" Target="mailto:deepakgarg@gmail.com" TargetMode="Externa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069098" y="1888166"/>
            <a:ext cx="777875" cy="1111250"/>
          </a:xfrm>
          <a:custGeom>
            <a:avLst/>
            <a:gdLst/>
            <a:ahLst/>
            <a:cxnLst/>
            <a:rect l="l" t="t" r="r" b="b"/>
            <a:pathLst>
              <a:path w="777875" h="1111250">
                <a:moveTo>
                  <a:pt x="555619" y="0"/>
                </a:moveTo>
                <a:lnTo>
                  <a:pt x="0" y="555604"/>
                </a:lnTo>
                <a:lnTo>
                  <a:pt x="555619" y="1111197"/>
                </a:lnTo>
                <a:lnTo>
                  <a:pt x="777633" y="889182"/>
                </a:lnTo>
                <a:lnTo>
                  <a:pt x="777633" y="222019"/>
                </a:lnTo>
                <a:lnTo>
                  <a:pt x="555619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2600836" y="2575346"/>
            <a:ext cx="1111250" cy="713105"/>
            <a:chOff x="2600836" y="2575346"/>
            <a:chExt cx="1111250" cy="713105"/>
          </a:xfrm>
        </p:grpSpPr>
        <p:sp>
          <p:nvSpPr>
            <p:cNvPr id="4" name="object 4"/>
            <p:cNvSpPr/>
            <p:nvPr/>
          </p:nvSpPr>
          <p:spPr>
            <a:xfrm>
              <a:off x="2787598" y="2747223"/>
              <a:ext cx="924560" cy="541020"/>
            </a:xfrm>
            <a:custGeom>
              <a:avLst/>
              <a:gdLst/>
              <a:ahLst/>
              <a:cxnLst/>
              <a:rect l="l" t="t" r="r" b="b"/>
              <a:pathLst>
                <a:path w="924560" h="541020">
                  <a:moveTo>
                    <a:pt x="540695" y="0"/>
                  </a:moveTo>
                  <a:lnTo>
                    <a:pt x="0" y="540723"/>
                  </a:lnTo>
                  <a:lnTo>
                    <a:pt x="767438" y="540723"/>
                  </a:lnTo>
                  <a:lnTo>
                    <a:pt x="924435" y="383724"/>
                  </a:lnTo>
                  <a:lnTo>
                    <a:pt x="540695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600836" y="2575346"/>
              <a:ext cx="758190" cy="713105"/>
            </a:xfrm>
            <a:custGeom>
              <a:avLst/>
              <a:gdLst/>
              <a:ahLst/>
              <a:cxnLst/>
              <a:rect l="l" t="t" r="r" b="b"/>
              <a:pathLst>
                <a:path w="758189" h="713104">
                  <a:moveTo>
                    <a:pt x="555580" y="0"/>
                  </a:moveTo>
                  <a:lnTo>
                    <a:pt x="0" y="556402"/>
                  </a:lnTo>
                  <a:lnTo>
                    <a:pt x="156815" y="712600"/>
                  </a:lnTo>
                  <a:lnTo>
                    <a:pt x="247504" y="712600"/>
                  </a:lnTo>
                  <a:lnTo>
                    <a:pt x="757845" y="202250"/>
                  </a:lnTo>
                  <a:lnTo>
                    <a:pt x="555580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3805001" y="2205383"/>
            <a:ext cx="1845310" cy="1082675"/>
          </a:xfrm>
          <a:custGeom>
            <a:avLst/>
            <a:gdLst/>
            <a:ahLst/>
            <a:cxnLst/>
            <a:rect l="l" t="t" r="r" b="b"/>
            <a:pathLst>
              <a:path w="1845310" h="1082675">
                <a:moveTo>
                  <a:pt x="922842" y="0"/>
                </a:moveTo>
                <a:lnTo>
                  <a:pt x="0" y="922447"/>
                </a:lnTo>
                <a:lnTo>
                  <a:pt x="160181" y="1082563"/>
                </a:lnTo>
                <a:lnTo>
                  <a:pt x="1684849" y="1082563"/>
                </a:lnTo>
                <a:lnTo>
                  <a:pt x="1844893" y="922447"/>
                </a:lnTo>
                <a:lnTo>
                  <a:pt x="922842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512" y="0"/>
            <a:ext cx="749300" cy="801370"/>
          </a:xfrm>
          <a:custGeom>
            <a:avLst/>
            <a:gdLst/>
            <a:ahLst/>
            <a:cxnLst/>
            <a:rect l="l" t="t" r="r" b="b"/>
            <a:pathLst>
              <a:path w="749300" h="801370">
                <a:moveTo>
                  <a:pt x="610284" y="0"/>
                </a:moveTo>
                <a:lnTo>
                  <a:pt x="0" y="0"/>
                </a:lnTo>
                <a:lnTo>
                  <a:pt x="0" y="714296"/>
                </a:lnTo>
                <a:lnTo>
                  <a:pt x="86618" y="800968"/>
                </a:lnTo>
                <a:lnTo>
                  <a:pt x="749176" y="138805"/>
                </a:lnTo>
                <a:lnTo>
                  <a:pt x="610284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44236" y="855514"/>
            <a:ext cx="2783205" cy="997585"/>
          </a:xfrm>
          <a:prstGeom prst="rect">
            <a:avLst/>
          </a:prstGeom>
        </p:spPr>
        <p:txBody>
          <a:bodyPr vert="horz" wrap="square" lIns="0" tIns="59055" rIns="0" bIns="0" rtlCol="0">
            <a:spAutoFit/>
          </a:bodyPr>
          <a:lstStyle/>
          <a:p>
            <a:pPr marL="12700" marR="5080">
              <a:lnSpc>
                <a:spcPts val="1820"/>
              </a:lnSpc>
              <a:spcBef>
                <a:spcPts val="465"/>
              </a:spcBef>
            </a:pPr>
            <a:r>
              <a:rPr sz="1800" spc="60" dirty="0">
                <a:solidFill>
                  <a:srgbClr val="FFFFFF"/>
                </a:solidFill>
                <a:latin typeface="Cambria"/>
                <a:cs typeface="Cambria"/>
              </a:rPr>
              <a:t>Exploratory</a:t>
            </a:r>
            <a:r>
              <a:rPr sz="1800" spc="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105" dirty="0">
                <a:solidFill>
                  <a:srgbClr val="FFFFFF"/>
                </a:solidFill>
                <a:latin typeface="Cambria"/>
                <a:cs typeface="Cambria"/>
              </a:rPr>
              <a:t>Data</a:t>
            </a:r>
            <a:r>
              <a:rPr sz="1800" spc="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ambria"/>
                <a:cs typeface="Cambria"/>
              </a:rPr>
              <a:t>Analysis </a:t>
            </a:r>
            <a:r>
              <a:rPr sz="1800" spc="11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80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75" dirty="0">
                <a:solidFill>
                  <a:srgbClr val="FFFFFF"/>
                </a:solidFill>
                <a:latin typeface="Cambria"/>
                <a:cs typeface="Cambria"/>
              </a:rPr>
              <a:t>Bank </a:t>
            </a:r>
            <a:r>
              <a:rPr sz="1800" spc="90" dirty="0">
                <a:solidFill>
                  <a:srgbClr val="FFFFFF"/>
                </a:solidFill>
                <a:latin typeface="Cambria"/>
                <a:cs typeface="Cambria"/>
              </a:rPr>
              <a:t>Stocks</a:t>
            </a:r>
            <a:r>
              <a:rPr sz="18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110" dirty="0">
                <a:solidFill>
                  <a:srgbClr val="FFFFFF"/>
                </a:solidFill>
                <a:latin typeface="Cambria"/>
                <a:cs typeface="Cambria"/>
              </a:rPr>
              <a:t>from</a:t>
            </a:r>
            <a:r>
              <a:rPr sz="18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4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800" spc="65" dirty="0">
                <a:solidFill>
                  <a:srgbClr val="FFFFFF"/>
                </a:solidFill>
                <a:latin typeface="Cambria"/>
                <a:cs typeface="Cambria"/>
              </a:rPr>
              <a:t>Financial</a:t>
            </a:r>
            <a:r>
              <a:rPr sz="180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70" dirty="0">
                <a:solidFill>
                  <a:srgbClr val="FFFFFF"/>
                </a:solidFill>
                <a:latin typeface="Cambria"/>
                <a:cs typeface="Cambria"/>
              </a:rPr>
              <a:t>Crisis</a:t>
            </a:r>
            <a:r>
              <a:rPr sz="180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75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80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800" spc="-10" dirty="0">
                <a:solidFill>
                  <a:srgbClr val="FFFFFF"/>
                </a:solidFill>
                <a:latin typeface="Cambria"/>
                <a:cs typeface="Cambria"/>
              </a:rPr>
              <a:t>Early </a:t>
            </a:r>
            <a:r>
              <a:rPr sz="1800" spc="-20" dirty="0">
                <a:solidFill>
                  <a:srgbClr val="FFFFFF"/>
                </a:solidFill>
                <a:latin typeface="Cambria"/>
                <a:cs typeface="Cambria"/>
              </a:rPr>
              <a:t>201</a:t>
            </a:r>
            <a:r>
              <a:rPr lang="en-US" sz="1800" spc="-20" dirty="0">
                <a:solidFill>
                  <a:srgbClr val="FFFFFF"/>
                </a:solidFill>
                <a:latin typeface="Cambria"/>
                <a:cs typeface="Cambria"/>
              </a:rPr>
              <a:t>6</a:t>
            </a:r>
            <a:endParaRPr sz="1800" dirty="0">
              <a:latin typeface="Cambria"/>
              <a:cs typeface="Cambria"/>
            </a:endParaRPr>
          </a:p>
        </p:txBody>
      </p:sp>
      <p:grpSp>
        <p:nvGrpSpPr>
          <p:cNvPr id="9" name="object 9"/>
          <p:cNvGrpSpPr/>
          <p:nvPr/>
        </p:nvGrpSpPr>
        <p:grpSpPr>
          <a:xfrm>
            <a:off x="2924293" y="0"/>
            <a:ext cx="2925445" cy="2998470"/>
            <a:chOff x="2924293" y="0"/>
            <a:chExt cx="2925445" cy="2998470"/>
          </a:xfrm>
        </p:grpSpPr>
        <p:pic>
          <p:nvPicPr>
            <p:cNvPr id="10" name="object 10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924293" y="1296567"/>
              <a:ext cx="1701777" cy="1701783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76136" y="0"/>
              <a:ext cx="2072975" cy="236757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5286450" y="1110580"/>
            <a:ext cx="560705" cy="622300"/>
          </a:xfrm>
          <a:custGeom>
            <a:avLst/>
            <a:gdLst/>
            <a:ahLst/>
            <a:cxnLst/>
            <a:rect l="l" t="t" r="r" b="b"/>
            <a:pathLst>
              <a:path w="560704" h="622300">
                <a:moveTo>
                  <a:pt x="560295" y="0"/>
                </a:moveTo>
                <a:lnTo>
                  <a:pt x="0" y="559793"/>
                </a:lnTo>
                <a:lnTo>
                  <a:pt x="62240" y="622039"/>
                </a:lnTo>
                <a:lnTo>
                  <a:pt x="560295" y="123539"/>
                </a:lnTo>
                <a:lnTo>
                  <a:pt x="560295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512" y="1298544"/>
            <a:ext cx="615950" cy="1231265"/>
          </a:xfrm>
          <a:custGeom>
            <a:avLst/>
            <a:gdLst/>
            <a:ahLst/>
            <a:cxnLst/>
            <a:rect l="l" t="t" r="r" b="b"/>
            <a:pathLst>
              <a:path w="615950" h="1231264">
                <a:moveTo>
                  <a:pt x="0" y="0"/>
                </a:moveTo>
                <a:lnTo>
                  <a:pt x="0" y="1231134"/>
                </a:lnTo>
                <a:lnTo>
                  <a:pt x="615564" y="615562"/>
                </a:lnTo>
                <a:lnTo>
                  <a:pt x="0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78317" y="1891497"/>
            <a:ext cx="3891279" cy="117665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065" marR="5080" indent="-635" algn="ctr">
              <a:lnSpc>
                <a:spcPct val="102699"/>
              </a:lnSpc>
              <a:spcBef>
                <a:spcPts val="95"/>
              </a:spcBef>
            </a:pPr>
            <a:r>
              <a:rPr sz="1050" spc="75" dirty="0">
                <a:solidFill>
                  <a:srgbClr val="FFFFFF"/>
                </a:solidFill>
                <a:latin typeface="Cambria"/>
                <a:cs typeface="Cambria"/>
              </a:rPr>
              <a:t>3D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surface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plot</a:t>
            </a:r>
            <a:r>
              <a:rPr sz="10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with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three</a:t>
            </a:r>
            <a:r>
              <a:rPr sz="10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variables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dirty="0">
                <a:solidFill>
                  <a:srgbClr val="FFFFFF"/>
                </a:solidFill>
                <a:latin typeface="Cambria"/>
                <a:cs typeface="Cambria"/>
              </a:rPr>
              <a:t>('JPM',</a:t>
            </a:r>
            <a:r>
              <a:rPr sz="10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'MS',</a:t>
            </a:r>
            <a:r>
              <a:rPr sz="10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'WFC')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on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30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axes.</a:t>
            </a:r>
            <a:r>
              <a:rPr sz="10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color</a:t>
            </a:r>
            <a:r>
              <a:rPr sz="10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represents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values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returns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10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40" dirty="0">
                <a:solidFill>
                  <a:srgbClr val="FFFFFF"/>
                </a:solidFill>
                <a:latin typeface="Cambria"/>
                <a:cs typeface="Cambria"/>
              </a:rPr>
              <a:t>each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stock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at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different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points</a:t>
            </a:r>
            <a:r>
              <a:rPr sz="10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dataset.</a:t>
            </a:r>
            <a:r>
              <a:rPr sz="1050" spc="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'rdylbu'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40" dirty="0">
                <a:solidFill>
                  <a:srgbClr val="FFFFFF"/>
                </a:solidFill>
                <a:latin typeface="Cambria"/>
                <a:cs typeface="Cambria"/>
              </a:rPr>
              <a:t>color</a:t>
            </a:r>
            <a:r>
              <a:rPr sz="105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scale</a:t>
            </a:r>
            <a:r>
              <a:rPr sz="1050" spc="1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helps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visualize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variations</a:t>
            </a:r>
            <a:r>
              <a:rPr sz="1050" spc="1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1050" spc="1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returns</a:t>
            </a:r>
            <a:r>
              <a:rPr sz="1050" spc="1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across</a:t>
            </a:r>
            <a:r>
              <a:rPr sz="1050" spc="1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-10" dirty="0">
                <a:solidFill>
                  <a:srgbClr val="FFFFFF"/>
                </a:solidFill>
                <a:latin typeface="Cambria"/>
                <a:cs typeface="Cambria"/>
              </a:rPr>
              <a:t>three </a:t>
            </a:r>
            <a:r>
              <a:rPr sz="1050" spc="45" dirty="0">
                <a:solidFill>
                  <a:srgbClr val="FFFFFF"/>
                </a:solidFill>
                <a:latin typeface="Cambria"/>
                <a:cs typeface="Cambria"/>
              </a:rPr>
              <a:t>stocks.</a:t>
            </a:r>
            <a:r>
              <a:rPr sz="10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Note:</a:t>
            </a:r>
            <a:r>
              <a:rPr sz="10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Make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sure</a:t>
            </a:r>
            <a:r>
              <a:rPr sz="1050" spc="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10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have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previously</a:t>
            </a:r>
            <a:r>
              <a:rPr sz="1050" spc="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30" dirty="0">
                <a:solidFill>
                  <a:srgbClr val="FFFFFF"/>
                </a:solidFill>
                <a:latin typeface="Cambria"/>
                <a:cs typeface="Cambria"/>
              </a:rPr>
              <a:t>run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cf.go_offline()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enable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offline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80" dirty="0">
                <a:solidFill>
                  <a:srgbClr val="FFFFFF"/>
                </a:solidFill>
                <a:latin typeface="Cambria"/>
                <a:cs typeface="Cambria"/>
              </a:rPr>
              <a:t>mode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105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Plotly</a:t>
            </a:r>
            <a:r>
              <a:rPr sz="10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-10" dirty="0">
                <a:solidFill>
                  <a:srgbClr val="FFFFFF"/>
                </a:solidFill>
                <a:latin typeface="Cambria"/>
                <a:cs typeface="Cambria"/>
              </a:rPr>
              <a:t>Jupyter </a:t>
            </a:r>
            <a:r>
              <a:rPr sz="1050" spc="60" dirty="0">
                <a:solidFill>
                  <a:srgbClr val="FFFFFF"/>
                </a:solidFill>
                <a:latin typeface="Cambria"/>
                <a:cs typeface="Cambria"/>
              </a:rPr>
              <a:t>Notebooks,</a:t>
            </a:r>
            <a:r>
              <a:rPr sz="10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as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this</a:t>
            </a:r>
            <a:r>
              <a:rPr sz="10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required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iplot</a:t>
            </a:r>
            <a:r>
              <a:rPr sz="10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65" dirty="0">
                <a:solidFill>
                  <a:srgbClr val="FFFFFF"/>
                </a:solidFill>
                <a:latin typeface="Cambria"/>
                <a:cs typeface="Cambria"/>
              </a:rPr>
              <a:t>function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050" spc="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-10" dirty="0">
                <a:solidFill>
                  <a:srgbClr val="FFFFFF"/>
                </a:solidFill>
                <a:latin typeface="Cambria"/>
                <a:cs typeface="Cambria"/>
              </a:rPr>
              <a:t>work.</a:t>
            </a:r>
            <a:endParaRPr sz="1050">
              <a:latin typeface="Cambria"/>
              <a:cs typeface="Cambria"/>
            </a:endParaRPr>
          </a:p>
        </p:txBody>
      </p:sp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0586" y="30480"/>
            <a:ext cx="3397538" cy="161352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3528" y="1581998"/>
            <a:ext cx="4417695" cy="1372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-635" algn="ctr">
              <a:lnSpc>
                <a:spcPct val="100200"/>
              </a:lnSpc>
              <a:spcBef>
                <a:spcPts val="100"/>
              </a:spcBef>
            </a:pP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100" spc="1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resulting</a:t>
            </a:r>
            <a:r>
              <a:rPr sz="110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plot</a:t>
            </a:r>
            <a:r>
              <a:rPr sz="110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110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likely</a:t>
            </a:r>
            <a:r>
              <a:rPr sz="110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an</a:t>
            </a:r>
            <a:r>
              <a:rPr sz="110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interactive</a:t>
            </a:r>
            <a:r>
              <a:rPr sz="110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line</a:t>
            </a:r>
            <a:r>
              <a:rPr sz="110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chart</a:t>
            </a:r>
            <a:r>
              <a:rPr sz="110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where</a:t>
            </a:r>
            <a:r>
              <a:rPr sz="110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each</a:t>
            </a:r>
            <a:r>
              <a:rPr sz="110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-20" dirty="0">
                <a:solidFill>
                  <a:srgbClr val="FFFFFF"/>
                </a:solidFill>
                <a:latin typeface="Cambria"/>
                <a:cs typeface="Cambria"/>
              </a:rPr>
              <a:t>line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represents</a:t>
            </a:r>
            <a:r>
              <a:rPr sz="110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closing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prices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6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different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50" dirty="0">
                <a:solidFill>
                  <a:srgbClr val="FFFFFF"/>
                </a:solidFill>
                <a:latin typeface="Cambria"/>
                <a:cs typeface="Cambria"/>
              </a:rPr>
              <a:t>bank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over</a:t>
            </a:r>
            <a:r>
              <a:rPr sz="110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time.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-10" dirty="0">
                <a:solidFill>
                  <a:srgbClr val="FFFFFF"/>
                </a:solidFill>
                <a:latin typeface="Cambria"/>
                <a:cs typeface="Cambria"/>
              </a:rPr>
              <a:t>Users</a:t>
            </a:r>
            <a:r>
              <a:rPr sz="110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50" dirty="0">
                <a:solidFill>
                  <a:srgbClr val="FFFFFF"/>
                </a:solidFill>
                <a:latin typeface="Cambria"/>
                <a:cs typeface="Cambria"/>
              </a:rPr>
              <a:t>can</a:t>
            </a:r>
            <a:r>
              <a:rPr sz="110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interact</a:t>
            </a:r>
            <a:r>
              <a:rPr sz="1100" spc="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with</a:t>
            </a:r>
            <a:r>
              <a:rPr sz="110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10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plot,</a:t>
            </a:r>
            <a:r>
              <a:rPr sz="110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80" dirty="0">
                <a:solidFill>
                  <a:srgbClr val="FFFFFF"/>
                </a:solidFill>
                <a:latin typeface="Cambria"/>
                <a:cs typeface="Cambria"/>
              </a:rPr>
              <a:t>zoom</a:t>
            </a:r>
            <a:r>
              <a:rPr sz="110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in/out,</a:t>
            </a:r>
            <a:r>
              <a:rPr sz="110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50" dirty="0">
                <a:solidFill>
                  <a:srgbClr val="FFFFFF"/>
                </a:solidFill>
                <a:latin typeface="Cambria"/>
                <a:cs typeface="Cambria"/>
              </a:rPr>
              <a:t>pan,</a:t>
            </a:r>
            <a:r>
              <a:rPr sz="110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50" dirty="0">
                <a:solidFill>
                  <a:srgbClr val="FFFFFF"/>
                </a:solidFill>
                <a:latin typeface="Cambria"/>
                <a:cs typeface="Cambria"/>
              </a:rPr>
              <a:t>and</a:t>
            </a:r>
            <a:r>
              <a:rPr sz="110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get</a:t>
            </a:r>
            <a:r>
              <a:rPr sz="110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-10" dirty="0">
                <a:solidFill>
                  <a:srgbClr val="FFFFFF"/>
                </a:solidFill>
                <a:latin typeface="Cambria"/>
                <a:cs typeface="Cambria"/>
              </a:rPr>
              <a:t>additional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information</a:t>
            </a:r>
            <a:r>
              <a:rPr sz="11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by</a:t>
            </a:r>
            <a:r>
              <a:rPr sz="1100" spc="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hovering</a:t>
            </a:r>
            <a:r>
              <a:rPr sz="11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over</a:t>
            </a:r>
            <a:r>
              <a:rPr sz="110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data</a:t>
            </a:r>
            <a:r>
              <a:rPr sz="11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points.</a:t>
            </a:r>
            <a:r>
              <a:rPr sz="110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Make</a:t>
            </a:r>
            <a:r>
              <a:rPr sz="11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sure</a:t>
            </a:r>
            <a:r>
              <a:rPr sz="1100" spc="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11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-20" dirty="0">
                <a:solidFill>
                  <a:srgbClr val="FFFFFF"/>
                </a:solidFill>
                <a:latin typeface="Cambria"/>
                <a:cs typeface="Cambria"/>
              </a:rPr>
              <a:t>have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previously</a:t>
            </a:r>
            <a:r>
              <a:rPr sz="110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run</a:t>
            </a:r>
            <a:r>
              <a:rPr sz="110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cf.go_offline()</a:t>
            </a:r>
            <a:r>
              <a:rPr sz="110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10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enable</a:t>
            </a:r>
            <a:r>
              <a:rPr sz="110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offline</a:t>
            </a:r>
            <a:r>
              <a:rPr sz="110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70" dirty="0">
                <a:solidFill>
                  <a:srgbClr val="FFFFFF"/>
                </a:solidFill>
                <a:latin typeface="Cambria"/>
                <a:cs typeface="Cambria"/>
              </a:rPr>
              <a:t>mode</a:t>
            </a:r>
            <a:r>
              <a:rPr sz="110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1100" spc="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30" dirty="0">
                <a:solidFill>
                  <a:srgbClr val="FFFFFF"/>
                </a:solidFill>
                <a:latin typeface="Cambria"/>
                <a:cs typeface="Cambria"/>
              </a:rPr>
              <a:t>Plotly</a:t>
            </a:r>
            <a:r>
              <a:rPr sz="110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-25" dirty="0">
                <a:solidFill>
                  <a:srgbClr val="FFFFFF"/>
                </a:solidFill>
                <a:latin typeface="Cambria"/>
                <a:cs typeface="Cambria"/>
              </a:rPr>
              <a:t>in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Jupyter</a:t>
            </a:r>
            <a:r>
              <a:rPr sz="110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50" dirty="0">
                <a:solidFill>
                  <a:srgbClr val="FFFFFF"/>
                </a:solidFill>
                <a:latin typeface="Cambria"/>
                <a:cs typeface="Cambria"/>
              </a:rPr>
              <a:t>Notebooks,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as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this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required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110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iplot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55" dirty="0">
                <a:solidFill>
                  <a:srgbClr val="FFFFFF"/>
                </a:solidFill>
                <a:latin typeface="Cambria"/>
                <a:cs typeface="Cambria"/>
              </a:rPr>
              <a:t>function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11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-10" dirty="0">
                <a:solidFill>
                  <a:srgbClr val="FFFFFF"/>
                </a:solidFill>
                <a:latin typeface="Cambria"/>
                <a:cs typeface="Cambria"/>
              </a:rPr>
              <a:t>work.</a:t>
            </a:r>
            <a:endParaRPr sz="1100">
              <a:latin typeface="Cambria"/>
              <a:cs typeface="Cambria"/>
            </a:endParaRPr>
          </a:p>
          <a:p>
            <a:pPr marL="73025" marR="65405" algn="ctr">
              <a:lnSpc>
                <a:spcPct val="100000"/>
              </a:lnSpc>
              <a:spcBef>
                <a:spcPts val="25"/>
              </a:spcBef>
            </a:pP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Additionally,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ensure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that</a:t>
            </a:r>
            <a:r>
              <a:rPr sz="110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have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necessary</a:t>
            </a:r>
            <a:r>
              <a:rPr sz="110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20" dirty="0">
                <a:solidFill>
                  <a:srgbClr val="FFFFFF"/>
                </a:solidFill>
                <a:latin typeface="Cambria"/>
                <a:cs typeface="Cambria"/>
              </a:rPr>
              <a:t>libraries</a:t>
            </a:r>
            <a:r>
              <a:rPr sz="11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-10" dirty="0">
                <a:solidFill>
                  <a:srgbClr val="FFFFFF"/>
                </a:solidFill>
                <a:latin typeface="Cambria"/>
                <a:cs typeface="Cambria"/>
              </a:rPr>
              <a:t>installed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(cufflinks,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plotly).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If</a:t>
            </a:r>
            <a:r>
              <a:rPr sz="1100" spc="1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not,</a:t>
            </a:r>
            <a:r>
              <a:rPr sz="110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50" dirty="0">
                <a:solidFill>
                  <a:srgbClr val="FFFFFF"/>
                </a:solidFill>
                <a:latin typeface="Cambria"/>
                <a:cs typeface="Cambria"/>
              </a:rPr>
              <a:t>can</a:t>
            </a:r>
            <a:r>
              <a:rPr sz="1100" spc="1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10" dirty="0">
                <a:solidFill>
                  <a:srgbClr val="FFFFFF"/>
                </a:solidFill>
                <a:latin typeface="Cambria"/>
                <a:cs typeface="Cambria"/>
              </a:rPr>
              <a:t>install</a:t>
            </a:r>
            <a:r>
              <a:rPr sz="11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60" dirty="0">
                <a:solidFill>
                  <a:srgbClr val="FFFFFF"/>
                </a:solidFill>
                <a:latin typeface="Cambria"/>
                <a:cs typeface="Cambria"/>
              </a:rPr>
              <a:t>them</a:t>
            </a:r>
            <a:r>
              <a:rPr sz="1100" spc="1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100" spc="-10" dirty="0">
                <a:solidFill>
                  <a:srgbClr val="FFFFFF"/>
                </a:solidFill>
                <a:latin typeface="Cambria"/>
                <a:cs typeface="Cambria"/>
              </a:rPr>
              <a:t>using:</a:t>
            </a:r>
            <a:endParaRPr sz="1100">
              <a:latin typeface="Cambria"/>
              <a:cs typeface="Cambri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23510" y="146197"/>
            <a:ext cx="4106872" cy="127255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924449" y="346792"/>
            <a:ext cx="2922905" cy="2428240"/>
            <a:chOff x="2924449" y="346792"/>
            <a:chExt cx="2922905" cy="2428240"/>
          </a:xfrm>
        </p:grpSpPr>
        <p:sp>
          <p:nvSpPr>
            <p:cNvPr id="3" name="object 3"/>
            <p:cNvSpPr/>
            <p:nvPr/>
          </p:nvSpPr>
          <p:spPr>
            <a:xfrm>
              <a:off x="3569360" y="713562"/>
              <a:ext cx="2277745" cy="2061210"/>
            </a:xfrm>
            <a:custGeom>
              <a:avLst/>
              <a:gdLst/>
              <a:ahLst/>
              <a:cxnLst/>
              <a:rect l="l" t="t" r="r" b="b"/>
              <a:pathLst>
                <a:path w="2277745" h="2061210">
                  <a:moveTo>
                    <a:pt x="940117" y="1208417"/>
                  </a:moveTo>
                  <a:lnTo>
                    <a:pt x="556412" y="824699"/>
                  </a:lnTo>
                  <a:lnTo>
                    <a:pt x="0" y="1380299"/>
                  </a:lnTo>
                  <a:lnTo>
                    <a:pt x="384530" y="1764030"/>
                  </a:lnTo>
                  <a:lnTo>
                    <a:pt x="940117" y="1208417"/>
                  </a:lnTo>
                  <a:close/>
                </a:path>
                <a:path w="2277745" h="2061210">
                  <a:moveTo>
                    <a:pt x="2277376" y="396887"/>
                  </a:moveTo>
                  <a:lnTo>
                    <a:pt x="1880641" y="0"/>
                  </a:lnTo>
                  <a:lnTo>
                    <a:pt x="850112" y="1030922"/>
                  </a:lnTo>
                  <a:lnTo>
                    <a:pt x="1880641" y="2061057"/>
                  </a:lnTo>
                  <a:lnTo>
                    <a:pt x="2277376" y="1664474"/>
                  </a:lnTo>
                  <a:lnTo>
                    <a:pt x="2277376" y="396887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166567" y="1037983"/>
              <a:ext cx="989965" cy="1086485"/>
            </a:xfrm>
            <a:custGeom>
              <a:avLst/>
              <a:gdLst/>
              <a:ahLst/>
              <a:cxnLst/>
              <a:rect l="l" t="t" r="r" b="b"/>
              <a:pathLst>
                <a:path w="989964" h="1086485">
                  <a:moveTo>
                    <a:pt x="955941" y="61429"/>
                  </a:moveTo>
                  <a:lnTo>
                    <a:pt x="894486" y="0"/>
                  </a:lnTo>
                  <a:lnTo>
                    <a:pt x="0" y="893686"/>
                  </a:lnTo>
                  <a:lnTo>
                    <a:pt x="62230" y="955929"/>
                  </a:lnTo>
                  <a:lnTo>
                    <a:pt x="955941" y="61429"/>
                  </a:lnTo>
                  <a:close/>
                </a:path>
                <a:path w="989964" h="1086485">
                  <a:moveTo>
                    <a:pt x="989584" y="530656"/>
                  </a:moveTo>
                  <a:lnTo>
                    <a:pt x="787323" y="328409"/>
                  </a:lnTo>
                  <a:lnTo>
                    <a:pt x="231736" y="883996"/>
                  </a:lnTo>
                  <a:lnTo>
                    <a:pt x="433971" y="1086269"/>
                  </a:lnTo>
                  <a:lnTo>
                    <a:pt x="989584" y="530656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2924449" y="346792"/>
              <a:ext cx="566420" cy="566420"/>
            </a:xfrm>
            <a:custGeom>
              <a:avLst/>
              <a:gdLst/>
              <a:ahLst/>
              <a:cxnLst/>
              <a:rect l="l" t="t" r="r" b="b"/>
              <a:pathLst>
                <a:path w="566420" h="566419">
                  <a:moveTo>
                    <a:pt x="282717" y="0"/>
                  </a:moveTo>
                  <a:lnTo>
                    <a:pt x="0" y="282726"/>
                  </a:lnTo>
                  <a:lnTo>
                    <a:pt x="282717" y="566251"/>
                  </a:lnTo>
                  <a:lnTo>
                    <a:pt x="566272" y="282726"/>
                  </a:lnTo>
                  <a:lnTo>
                    <a:pt x="282717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3078662" y="499408"/>
              <a:ext cx="262255" cy="262255"/>
            </a:xfrm>
            <a:custGeom>
              <a:avLst/>
              <a:gdLst/>
              <a:ahLst/>
              <a:cxnLst/>
              <a:rect l="l" t="t" r="r" b="b"/>
              <a:pathLst>
                <a:path w="262254" h="262255">
                  <a:moveTo>
                    <a:pt x="223266" y="0"/>
                  </a:moveTo>
                  <a:lnTo>
                    <a:pt x="38557" y="0"/>
                  </a:lnTo>
                  <a:lnTo>
                    <a:pt x="23724" y="2973"/>
                  </a:lnTo>
                  <a:lnTo>
                    <a:pt x="11449" y="11140"/>
                  </a:lnTo>
                  <a:lnTo>
                    <a:pt x="3088" y="23375"/>
                  </a:lnTo>
                  <a:lnTo>
                    <a:pt x="0" y="38551"/>
                  </a:lnTo>
                  <a:lnTo>
                    <a:pt x="0" y="224049"/>
                  </a:lnTo>
                  <a:lnTo>
                    <a:pt x="2972" y="238864"/>
                  </a:lnTo>
                  <a:lnTo>
                    <a:pt x="11140" y="251047"/>
                  </a:lnTo>
                  <a:lnTo>
                    <a:pt x="23377" y="259167"/>
                  </a:lnTo>
                  <a:lnTo>
                    <a:pt x="38557" y="261792"/>
                  </a:lnTo>
                  <a:lnTo>
                    <a:pt x="223266" y="261792"/>
                  </a:lnTo>
                  <a:lnTo>
                    <a:pt x="238098" y="258830"/>
                  </a:lnTo>
                  <a:lnTo>
                    <a:pt x="250374" y="250748"/>
                  </a:lnTo>
                  <a:lnTo>
                    <a:pt x="253315" y="246528"/>
                  </a:lnTo>
                  <a:lnTo>
                    <a:pt x="38557" y="246528"/>
                  </a:lnTo>
                  <a:lnTo>
                    <a:pt x="29492" y="244696"/>
                  </a:lnTo>
                  <a:lnTo>
                    <a:pt x="22090" y="239702"/>
                  </a:lnTo>
                  <a:lnTo>
                    <a:pt x="17100" y="232300"/>
                  </a:lnTo>
                  <a:lnTo>
                    <a:pt x="15270" y="223241"/>
                  </a:lnTo>
                  <a:lnTo>
                    <a:pt x="15270" y="38551"/>
                  </a:lnTo>
                  <a:lnTo>
                    <a:pt x="17100" y="29486"/>
                  </a:lnTo>
                  <a:lnTo>
                    <a:pt x="22090" y="22083"/>
                  </a:lnTo>
                  <a:lnTo>
                    <a:pt x="29521" y="17085"/>
                  </a:lnTo>
                  <a:lnTo>
                    <a:pt x="38557" y="15261"/>
                  </a:lnTo>
                  <a:lnTo>
                    <a:pt x="253881" y="15261"/>
                  </a:lnTo>
                  <a:lnTo>
                    <a:pt x="250576" y="11237"/>
                  </a:lnTo>
                  <a:lnTo>
                    <a:pt x="244731" y="6433"/>
                  </a:lnTo>
                  <a:lnTo>
                    <a:pt x="238132" y="2908"/>
                  </a:lnTo>
                  <a:lnTo>
                    <a:pt x="230927" y="739"/>
                  </a:lnTo>
                  <a:lnTo>
                    <a:pt x="223266" y="0"/>
                  </a:lnTo>
                  <a:close/>
                </a:path>
                <a:path w="262254" h="262255">
                  <a:moveTo>
                    <a:pt x="198422" y="31152"/>
                  </a:moveTo>
                  <a:lnTo>
                    <a:pt x="190347" y="31312"/>
                  </a:lnTo>
                  <a:lnTo>
                    <a:pt x="180715" y="31312"/>
                  </a:lnTo>
                  <a:lnTo>
                    <a:pt x="176692" y="32122"/>
                  </a:lnTo>
                  <a:lnTo>
                    <a:pt x="137799" y="52685"/>
                  </a:lnTo>
                  <a:lnTo>
                    <a:pt x="130911" y="76294"/>
                  </a:lnTo>
                  <a:lnTo>
                    <a:pt x="130911" y="108405"/>
                  </a:lnTo>
                  <a:lnTo>
                    <a:pt x="111648" y="108405"/>
                  </a:lnTo>
                  <a:lnTo>
                    <a:pt x="107624" y="111620"/>
                  </a:lnTo>
                  <a:lnTo>
                    <a:pt x="107624" y="150171"/>
                  </a:lnTo>
                  <a:lnTo>
                    <a:pt x="110825" y="154186"/>
                  </a:lnTo>
                  <a:lnTo>
                    <a:pt x="130911" y="154186"/>
                  </a:lnTo>
                  <a:lnTo>
                    <a:pt x="130911" y="246528"/>
                  </a:lnTo>
                  <a:lnTo>
                    <a:pt x="146182" y="246528"/>
                  </a:lnTo>
                  <a:lnTo>
                    <a:pt x="146182" y="142134"/>
                  </a:lnTo>
                  <a:lnTo>
                    <a:pt x="143594" y="138921"/>
                  </a:lnTo>
                  <a:lnTo>
                    <a:pt x="122895" y="138921"/>
                  </a:lnTo>
                  <a:lnTo>
                    <a:pt x="122895" y="123669"/>
                  </a:lnTo>
                  <a:lnTo>
                    <a:pt x="142951" y="123669"/>
                  </a:lnTo>
                  <a:lnTo>
                    <a:pt x="146974" y="120453"/>
                  </a:lnTo>
                  <a:lnTo>
                    <a:pt x="146182" y="115631"/>
                  </a:lnTo>
                  <a:lnTo>
                    <a:pt x="146182" y="64245"/>
                  </a:lnTo>
                  <a:lnTo>
                    <a:pt x="182331" y="46576"/>
                  </a:lnTo>
                  <a:lnTo>
                    <a:pt x="187147" y="46576"/>
                  </a:lnTo>
                  <a:lnTo>
                    <a:pt x="191140" y="45777"/>
                  </a:lnTo>
                  <a:lnTo>
                    <a:pt x="228657" y="45777"/>
                  </a:lnTo>
                  <a:lnTo>
                    <a:pt x="228904" y="44171"/>
                  </a:lnTo>
                  <a:lnTo>
                    <a:pt x="229697" y="40148"/>
                  </a:lnTo>
                  <a:lnTo>
                    <a:pt x="227289" y="36944"/>
                  </a:lnTo>
                  <a:lnTo>
                    <a:pt x="223266" y="35335"/>
                  </a:lnTo>
                  <a:lnTo>
                    <a:pt x="215190" y="33239"/>
                  </a:lnTo>
                  <a:lnTo>
                    <a:pt x="206806" y="31819"/>
                  </a:lnTo>
                  <a:lnTo>
                    <a:pt x="198422" y="31152"/>
                  </a:lnTo>
                  <a:close/>
                </a:path>
                <a:path w="262254" h="262255">
                  <a:moveTo>
                    <a:pt x="198363" y="65852"/>
                  </a:moveTo>
                  <a:lnTo>
                    <a:pt x="193548" y="65852"/>
                  </a:lnTo>
                  <a:lnTo>
                    <a:pt x="191140" y="66650"/>
                  </a:lnTo>
                  <a:lnTo>
                    <a:pt x="181543" y="69627"/>
                  </a:lnTo>
                  <a:lnTo>
                    <a:pt x="174578" y="74783"/>
                  </a:lnTo>
                  <a:lnTo>
                    <a:pt x="170474" y="81915"/>
                  </a:lnTo>
                  <a:lnTo>
                    <a:pt x="169468" y="90748"/>
                  </a:lnTo>
                  <a:lnTo>
                    <a:pt x="169468" y="119655"/>
                  </a:lnTo>
                  <a:lnTo>
                    <a:pt x="172669" y="123669"/>
                  </a:lnTo>
                  <a:lnTo>
                    <a:pt x="205618" y="123669"/>
                  </a:lnTo>
                  <a:lnTo>
                    <a:pt x="201594" y="138921"/>
                  </a:lnTo>
                  <a:lnTo>
                    <a:pt x="172669" y="138921"/>
                  </a:lnTo>
                  <a:lnTo>
                    <a:pt x="168645" y="142134"/>
                  </a:lnTo>
                  <a:lnTo>
                    <a:pt x="169468" y="146148"/>
                  </a:lnTo>
                  <a:lnTo>
                    <a:pt x="169468" y="246528"/>
                  </a:lnTo>
                  <a:lnTo>
                    <a:pt x="184708" y="246528"/>
                  </a:lnTo>
                  <a:lnTo>
                    <a:pt x="184708" y="154186"/>
                  </a:lnTo>
                  <a:lnTo>
                    <a:pt x="211226" y="154186"/>
                  </a:lnTo>
                  <a:lnTo>
                    <a:pt x="214426" y="151781"/>
                  </a:lnTo>
                  <a:lnTo>
                    <a:pt x="215249" y="148565"/>
                  </a:lnTo>
                  <a:lnTo>
                    <a:pt x="222473" y="118049"/>
                  </a:lnTo>
                  <a:lnTo>
                    <a:pt x="223266" y="115631"/>
                  </a:lnTo>
                  <a:lnTo>
                    <a:pt x="221681" y="110822"/>
                  </a:lnTo>
                  <a:lnTo>
                    <a:pt x="220065" y="109215"/>
                  </a:lnTo>
                  <a:lnTo>
                    <a:pt x="218852" y="108405"/>
                  </a:lnTo>
                  <a:lnTo>
                    <a:pt x="184708" y="108405"/>
                  </a:lnTo>
                  <a:lnTo>
                    <a:pt x="184708" y="87532"/>
                  </a:lnTo>
                  <a:lnTo>
                    <a:pt x="185531" y="83521"/>
                  </a:lnTo>
                  <a:lnTo>
                    <a:pt x="194370" y="81915"/>
                  </a:lnTo>
                  <a:lnTo>
                    <a:pt x="197571" y="81915"/>
                  </a:lnTo>
                  <a:lnTo>
                    <a:pt x="199186" y="81104"/>
                  </a:lnTo>
                  <a:lnTo>
                    <a:pt x="222464" y="81104"/>
                  </a:lnTo>
                  <a:lnTo>
                    <a:pt x="224058" y="79497"/>
                  </a:lnTo>
                  <a:lnTo>
                    <a:pt x="224058" y="77888"/>
                  </a:lnTo>
                  <a:lnTo>
                    <a:pt x="225515" y="67458"/>
                  </a:lnTo>
                  <a:lnTo>
                    <a:pt x="210433" y="67458"/>
                  </a:lnTo>
                  <a:lnTo>
                    <a:pt x="207203" y="66650"/>
                  </a:lnTo>
                  <a:lnTo>
                    <a:pt x="203210" y="66650"/>
                  </a:lnTo>
                  <a:lnTo>
                    <a:pt x="198363" y="65852"/>
                  </a:lnTo>
                  <a:close/>
                </a:path>
                <a:path w="262254" h="262255">
                  <a:moveTo>
                    <a:pt x="253881" y="15261"/>
                  </a:moveTo>
                  <a:lnTo>
                    <a:pt x="223266" y="15261"/>
                  </a:lnTo>
                  <a:lnTo>
                    <a:pt x="232330" y="17091"/>
                  </a:lnTo>
                  <a:lnTo>
                    <a:pt x="239732" y="22083"/>
                  </a:lnTo>
                  <a:lnTo>
                    <a:pt x="244722" y="29486"/>
                  </a:lnTo>
                  <a:lnTo>
                    <a:pt x="246552" y="38551"/>
                  </a:lnTo>
                  <a:lnTo>
                    <a:pt x="246552" y="224049"/>
                  </a:lnTo>
                  <a:lnTo>
                    <a:pt x="244722" y="233095"/>
                  </a:lnTo>
                  <a:lnTo>
                    <a:pt x="239732" y="240410"/>
                  </a:lnTo>
                  <a:lnTo>
                    <a:pt x="232330" y="245164"/>
                  </a:lnTo>
                  <a:lnTo>
                    <a:pt x="223266" y="246528"/>
                  </a:lnTo>
                  <a:lnTo>
                    <a:pt x="253315" y="246528"/>
                  </a:lnTo>
                  <a:lnTo>
                    <a:pt x="258734" y="238752"/>
                  </a:lnTo>
                  <a:lnTo>
                    <a:pt x="261823" y="224049"/>
                  </a:lnTo>
                  <a:lnTo>
                    <a:pt x="261823" y="38551"/>
                  </a:lnTo>
                  <a:lnTo>
                    <a:pt x="261081" y="30894"/>
                  </a:lnTo>
                  <a:lnTo>
                    <a:pt x="258908" y="23688"/>
                  </a:lnTo>
                  <a:lnTo>
                    <a:pt x="255380" y="17085"/>
                  </a:lnTo>
                  <a:lnTo>
                    <a:pt x="253881" y="15261"/>
                  </a:lnTo>
                  <a:close/>
                </a:path>
                <a:path w="262254" h="262255">
                  <a:moveTo>
                    <a:pt x="142951" y="138123"/>
                  </a:moveTo>
                  <a:lnTo>
                    <a:pt x="138927" y="138921"/>
                  </a:lnTo>
                  <a:lnTo>
                    <a:pt x="143594" y="138921"/>
                  </a:lnTo>
                  <a:lnTo>
                    <a:pt x="142951" y="138123"/>
                  </a:lnTo>
                  <a:close/>
                </a:path>
                <a:path w="262254" h="262255">
                  <a:moveTo>
                    <a:pt x="217657" y="107606"/>
                  </a:moveTo>
                  <a:lnTo>
                    <a:pt x="215249" y="108405"/>
                  </a:lnTo>
                  <a:lnTo>
                    <a:pt x="218852" y="108405"/>
                  </a:lnTo>
                  <a:lnTo>
                    <a:pt x="217657" y="107606"/>
                  </a:lnTo>
                  <a:close/>
                </a:path>
                <a:path w="262254" h="262255">
                  <a:moveTo>
                    <a:pt x="222464" y="81104"/>
                  </a:moveTo>
                  <a:lnTo>
                    <a:pt x="204002" y="81104"/>
                  </a:lnTo>
                  <a:lnTo>
                    <a:pt x="208818" y="81915"/>
                  </a:lnTo>
                  <a:lnTo>
                    <a:pt x="212049" y="83521"/>
                  </a:lnTo>
                  <a:lnTo>
                    <a:pt x="213634" y="83521"/>
                  </a:lnTo>
                  <a:lnTo>
                    <a:pt x="215249" y="84319"/>
                  </a:lnTo>
                  <a:lnTo>
                    <a:pt x="219273" y="84319"/>
                  </a:lnTo>
                  <a:lnTo>
                    <a:pt x="222464" y="81104"/>
                  </a:lnTo>
                  <a:close/>
                </a:path>
                <a:path w="262254" h="262255">
                  <a:moveTo>
                    <a:pt x="228657" y="45777"/>
                  </a:moveTo>
                  <a:lnTo>
                    <a:pt x="198363" y="45777"/>
                  </a:lnTo>
                  <a:lnTo>
                    <a:pt x="205618" y="46576"/>
                  </a:lnTo>
                  <a:lnTo>
                    <a:pt x="212841" y="48981"/>
                  </a:lnTo>
                  <a:lnTo>
                    <a:pt x="211866" y="57018"/>
                  </a:lnTo>
                  <a:lnTo>
                    <a:pt x="211226" y="62636"/>
                  </a:lnTo>
                  <a:lnTo>
                    <a:pt x="210433" y="67458"/>
                  </a:lnTo>
                  <a:lnTo>
                    <a:pt x="225515" y="67458"/>
                  </a:lnTo>
                  <a:lnTo>
                    <a:pt x="227205" y="55409"/>
                  </a:lnTo>
                  <a:lnTo>
                    <a:pt x="228657" y="457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190936" y="346798"/>
              <a:ext cx="1200150" cy="566420"/>
            </a:xfrm>
            <a:custGeom>
              <a:avLst/>
              <a:gdLst/>
              <a:ahLst/>
              <a:cxnLst/>
              <a:rect l="l" t="t" r="r" b="b"/>
              <a:pathLst>
                <a:path w="1200150" h="566419">
                  <a:moveTo>
                    <a:pt x="566254" y="282727"/>
                  </a:moveTo>
                  <a:lnTo>
                    <a:pt x="282727" y="0"/>
                  </a:lnTo>
                  <a:lnTo>
                    <a:pt x="0" y="282727"/>
                  </a:lnTo>
                  <a:lnTo>
                    <a:pt x="282727" y="566254"/>
                  </a:lnTo>
                  <a:lnTo>
                    <a:pt x="566254" y="282727"/>
                  </a:lnTo>
                  <a:close/>
                </a:path>
                <a:path w="1200150" h="566419">
                  <a:moveTo>
                    <a:pt x="1199908" y="282727"/>
                  </a:moveTo>
                  <a:lnTo>
                    <a:pt x="916774" y="0"/>
                  </a:lnTo>
                  <a:lnTo>
                    <a:pt x="633679" y="282727"/>
                  </a:lnTo>
                  <a:lnTo>
                    <a:pt x="916774" y="566254"/>
                  </a:lnTo>
                  <a:lnTo>
                    <a:pt x="1199908" y="282727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381317" y="530733"/>
              <a:ext cx="184708" cy="199976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4342760" y="499408"/>
              <a:ext cx="262255" cy="262255"/>
            </a:xfrm>
            <a:custGeom>
              <a:avLst/>
              <a:gdLst/>
              <a:ahLst/>
              <a:cxnLst/>
              <a:rect l="l" t="t" r="r" b="b"/>
              <a:pathLst>
                <a:path w="262254" h="262255">
                  <a:moveTo>
                    <a:pt x="222473" y="0"/>
                  </a:moveTo>
                  <a:lnTo>
                    <a:pt x="38557" y="0"/>
                  </a:lnTo>
                  <a:lnTo>
                    <a:pt x="23724" y="3099"/>
                  </a:lnTo>
                  <a:lnTo>
                    <a:pt x="11449" y="11544"/>
                  </a:lnTo>
                  <a:lnTo>
                    <a:pt x="3088" y="24054"/>
                  </a:lnTo>
                  <a:lnTo>
                    <a:pt x="0" y="39349"/>
                  </a:lnTo>
                  <a:lnTo>
                    <a:pt x="0" y="223266"/>
                  </a:lnTo>
                  <a:lnTo>
                    <a:pt x="3088" y="238099"/>
                  </a:lnTo>
                  <a:lnTo>
                    <a:pt x="11449" y="250372"/>
                  </a:lnTo>
                  <a:lnTo>
                    <a:pt x="23724" y="258730"/>
                  </a:lnTo>
                  <a:lnTo>
                    <a:pt x="38557" y="261817"/>
                  </a:lnTo>
                  <a:lnTo>
                    <a:pt x="222473" y="261817"/>
                  </a:lnTo>
                  <a:lnTo>
                    <a:pt x="237318" y="258730"/>
                  </a:lnTo>
                  <a:lnTo>
                    <a:pt x="249680" y="250372"/>
                  </a:lnTo>
                  <a:lnTo>
                    <a:pt x="252355" y="246552"/>
                  </a:lnTo>
                  <a:lnTo>
                    <a:pt x="38557" y="246552"/>
                  </a:lnTo>
                  <a:lnTo>
                    <a:pt x="29505" y="244720"/>
                  </a:lnTo>
                  <a:lnTo>
                    <a:pt x="22101" y="239725"/>
                  </a:lnTo>
                  <a:lnTo>
                    <a:pt x="17104" y="232323"/>
                  </a:lnTo>
                  <a:lnTo>
                    <a:pt x="15270" y="223266"/>
                  </a:lnTo>
                  <a:lnTo>
                    <a:pt x="15270" y="39349"/>
                  </a:lnTo>
                  <a:lnTo>
                    <a:pt x="17104" y="30278"/>
                  </a:lnTo>
                  <a:lnTo>
                    <a:pt x="22101" y="22787"/>
                  </a:lnTo>
                  <a:lnTo>
                    <a:pt x="29505" y="17555"/>
                  </a:lnTo>
                  <a:lnTo>
                    <a:pt x="38557" y="15261"/>
                  </a:lnTo>
                  <a:lnTo>
                    <a:pt x="252401" y="15261"/>
                  </a:lnTo>
                  <a:lnTo>
                    <a:pt x="250275" y="12150"/>
                  </a:lnTo>
                  <a:lnTo>
                    <a:pt x="237764" y="3553"/>
                  </a:lnTo>
                  <a:lnTo>
                    <a:pt x="222473" y="0"/>
                  </a:lnTo>
                  <a:close/>
                </a:path>
                <a:path w="262254" h="262255">
                  <a:moveTo>
                    <a:pt x="252401" y="15261"/>
                  </a:moveTo>
                  <a:lnTo>
                    <a:pt x="222473" y="15261"/>
                  </a:lnTo>
                  <a:lnTo>
                    <a:pt x="231538" y="17106"/>
                  </a:lnTo>
                  <a:lnTo>
                    <a:pt x="238940" y="22188"/>
                  </a:lnTo>
                  <a:lnTo>
                    <a:pt x="243930" y="29829"/>
                  </a:lnTo>
                  <a:lnTo>
                    <a:pt x="245760" y="39349"/>
                  </a:lnTo>
                  <a:lnTo>
                    <a:pt x="245760" y="223266"/>
                  </a:lnTo>
                  <a:lnTo>
                    <a:pt x="243930" y="232323"/>
                  </a:lnTo>
                  <a:lnTo>
                    <a:pt x="238940" y="239725"/>
                  </a:lnTo>
                  <a:lnTo>
                    <a:pt x="231538" y="244720"/>
                  </a:lnTo>
                  <a:lnTo>
                    <a:pt x="222473" y="246552"/>
                  </a:lnTo>
                  <a:lnTo>
                    <a:pt x="252355" y="246552"/>
                  </a:lnTo>
                  <a:lnTo>
                    <a:pt x="258276" y="238099"/>
                  </a:lnTo>
                  <a:lnTo>
                    <a:pt x="261823" y="223266"/>
                  </a:lnTo>
                  <a:lnTo>
                    <a:pt x="261823" y="39349"/>
                  </a:lnTo>
                  <a:lnTo>
                    <a:pt x="258722" y="24509"/>
                  </a:lnTo>
                  <a:lnTo>
                    <a:pt x="252401" y="15261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3557290" y="346792"/>
              <a:ext cx="566420" cy="566420"/>
            </a:xfrm>
            <a:custGeom>
              <a:avLst/>
              <a:gdLst/>
              <a:ahLst/>
              <a:cxnLst/>
              <a:rect l="l" t="t" r="r" b="b"/>
              <a:pathLst>
                <a:path w="566420" h="566419">
                  <a:moveTo>
                    <a:pt x="283524" y="0"/>
                  </a:moveTo>
                  <a:lnTo>
                    <a:pt x="0" y="282726"/>
                  </a:lnTo>
                  <a:lnTo>
                    <a:pt x="283524" y="566251"/>
                  </a:lnTo>
                  <a:lnTo>
                    <a:pt x="566287" y="282726"/>
                  </a:lnTo>
                  <a:lnTo>
                    <a:pt x="283524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1" name="object 11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741237" y="530720"/>
              <a:ext cx="200771" cy="199967"/>
            </a:xfrm>
            <a:prstGeom prst="rect">
              <a:avLst/>
            </a:prstGeom>
          </p:spPr>
        </p:pic>
        <p:sp>
          <p:nvSpPr>
            <p:cNvPr id="12" name="object 12"/>
            <p:cNvSpPr/>
            <p:nvPr/>
          </p:nvSpPr>
          <p:spPr>
            <a:xfrm>
              <a:off x="3710724" y="499414"/>
              <a:ext cx="262255" cy="262255"/>
            </a:xfrm>
            <a:custGeom>
              <a:avLst/>
              <a:gdLst/>
              <a:ahLst/>
              <a:cxnLst/>
              <a:rect l="l" t="t" r="r" b="b"/>
              <a:pathLst>
                <a:path w="262254" h="262255">
                  <a:moveTo>
                    <a:pt x="199974" y="68262"/>
                  </a:moveTo>
                  <a:lnTo>
                    <a:pt x="192722" y="61823"/>
                  </a:lnTo>
                  <a:lnTo>
                    <a:pt x="184708" y="61823"/>
                  </a:lnTo>
                  <a:lnTo>
                    <a:pt x="175869" y="61823"/>
                  </a:lnTo>
                  <a:lnTo>
                    <a:pt x="169430" y="69049"/>
                  </a:lnTo>
                  <a:lnTo>
                    <a:pt x="169430" y="85928"/>
                  </a:lnTo>
                  <a:lnTo>
                    <a:pt x="176657" y="92341"/>
                  </a:lnTo>
                  <a:lnTo>
                    <a:pt x="184708" y="93154"/>
                  </a:lnTo>
                  <a:lnTo>
                    <a:pt x="193548" y="93154"/>
                  </a:lnTo>
                  <a:lnTo>
                    <a:pt x="199974" y="85928"/>
                  </a:lnTo>
                  <a:lnTo>
                    <a:pt x="199974" y="68262"/>
                  </a:lnTo>
                  <a:close/>
                </a:path>
                <a:path w="262254" h="262255">
                  <a:moveTo>
                    <a:pt x="261785" y="38557"/>
                  </a:moveTo>
                  <a:lnTo>
                    <a:pt x="258813" y="23723"/>
                  </a:lnTo>
                  <a:lnTo>
                    <a:pt x="253187" y="15265"/>
                  </a:lnTo>
                  <a:lnTo>
                    <a:pt x="250647" y="11442"/>
                  </a:lnTo>
                  <a:lnTo>
                    <a:pt x="246545" y="8648"/>
                  </a:lnTo>
                  <a:lnTo>
                    <a:pt x="246545" y="38557"/>
                  </a:lnTo>
                  <a:lnTo>
                    <a:pt x="246545" y="224053"/>
                  </a:lnTo>
                  <a:lnTo>
                    <a:pt x="244716" y="233095"/>
                  </a:lnTo>
                  <a:lnTo>
                    <a:pt x="239712" y="240411"/>
                  </a:lnTo>
                  <a:lnTo>
                    <a:pt x="232308" y="245160"/>
                  </a:lnTo>
                  <a:lnTo>
                    <a:pt x="223266" y="246532"/>
                  </a:lnTo>
                  <a:lnTo>
                    <a:pt x="38519" y="246532"/>
                  </a:lnTo>
                  <a:lnTo>
                    <a:pt x="29476" y="244703"/>
                  </a:lnTo>
                  <a:lnTo>
                    <a:pt x="22072" y="239801"/>
                  </a:lnTo>
                  <a:lnTo>
                    <a:pt x="17068" y="232638"/>
                  </a:lnTo>
                  <a:lnTo>
                    <a:pt x="15240" y="224053"/>
                  </a:lnTo>
                  <a:lnTo>
                    <a:pt x="15240" y="38557"/>
                  </a:lnTo>
                  <a:lnTo>
                    <a:pt x="17068" y="29489"/>
                  </a:lnTo>
                  <a:lnTo>
                    <a:pt x="22072" y="22085"/>
                  </a:lnTo>
                  <a:lnTo>
                    <a:pt x="29476" y="17094"/>
                  </a:lnTo>
                  <a:lnTo>
                    <a:pt x="38519" y="15265"/>
                  </a:lnTo>
                  <a:lnTo>
                    <a:pt x="223266" y="15265"/>
                  </a:lnTo>
                  <a:lnTo>
                    <a:pt x="232308" y="17094"/>
                  </a:lnTo>
                  <a:lnTo>
                    <a:pt x="239712" y="22085"/>
                  </a:lnTo>
                  <a:lnTo>
                    <a:pt x="244716" y="29489"/>
                  </a:lnTo>
                  <a:lnTo>
                    <a:pt x="246545" y="38557"/>
                  </a:lnTo>
                  <a:lnTo>
                    <a:pt x="246545" y="8648"/>
                  </a:lnTo>
                  <a:lnTo>
                    <a:pt x="238429" y="3086"/>
                  </a:lnTo>
                  <a:lnTo>
                    <a:pt x="223266" y="0"/>
                  </a:lnTo>
                  <a:lnTo>
                    <a:pt x="38519" y="0"/>
                  </a:lnTo>
                  <a:lnTo>
                    <a:pt x="23698" y="2971"/>
                  </a:lnTo>
                  <a:lnTo>
                    <a:pt x="11430" y="11137"/>
                  </a:lnTo>
                  <a:lnTo>
                    <a:pt x="3086" y="23380"/>
                  </a:lnTo>
                  <a:lnTo>
                    <a:pt x="0" y="38557"/>
                  </a:lnTo>
                  <a:lnTo>
                    <a:pt x="0" y="224053"/>
                  </a:lnTo>
                  <a:lnTo>
                    <a:pt x="2971" y="238861"/>
                  </a:lnTo>
                  <a:lnTo>
                    <a:pt x="11137" y="251053"/>
                  </a:lnTo>
                  <a:lnTo>
                    <a:pt x="23355" y="259168"/>
                  </a:lnTo>
                  <a:lnTo>
                    <a:pt x="38519" y="261797"/>
                  </a:lnTo>
                  <a:lnTo>
                    <a:pt x="223266" y="261797"/>
                  </a:lnTo>
                  <a:lnTo>
                    <a:pt x="238086" y="258826"/>
                  </a:lnTo>
                  <a:lnTo>
                    <a:pt x="250355" y="250748"/>
                  </a:lnTo>
                  <a:lnTo>
                    <a:pt x="253288" y="246532"/>
                  </a:lnTo>
                  <a:lnTo>
                    <a:pt x="258711" y="238747"/>
                  </a:lnTo>
                  <a:lnTo>
                    <a:pt x="261785" y="224053"/>
                  </a:lnTo>
                  <a:lnTo>
                    <a:pt x="261785" y="3855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13" name="object 13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002682" y="522588"/>
              <a:ext cx="210068" cy="214634"/>
            </a:xfrm>
            <a:prstGeom prst="rect">
              <a:avLst/>
            </a:prstGeom>
          </p:spPr>
        </p:pic>
      </p:grpSp>
      <p:sp>
        <p:nvSpPr>
          <p:cNvPr id="14" name="object 14"/>
          <p:cNvSpPr txBox="1"/>
          <p:nvPr/>
        </p:nvSpPr>
        <p:spPr>
          <a:xfrm>
            <a:off x="732084" y="2026605"/>
            <a:ext cx="1692275" cy="425450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2700" marR="5080">
              <a:lnSpc>
                <a:spcPts val="980"/>
              </a:lnSpc>
              <a:spcBef>
                <a:spcPts val="295"/>
              </a:spcBef>
            </a:pPr>
            <a:r>
              <a:rPr sz="950" spc="-10" dirty="0">
                <a:solidFill>
                  <a:srgbClr val="FFFFFF"/>
                </a:solidFill>
                <a:latin typeface="Verdana"/>
                <a:cs typeface="Verdana"/>
                <a:hlinkClick r:id="rId5"/>
              </a:rPr>
              <a:t>deepakgarg@gmail.com</a:t>
            </a:r>
            <a:r>
              <a:rPr sz="950" spc="-1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50" spc="-30" dirty="0">
                <a:solidFill>
                  <a:srgbClr val="FFFFFF"/>
                </a:solidFill>
                <a:latin typeface="Verdana"/>
                <a:cs typeface="Verdana"/>
                <a:hlinkClick r:id="rId6"/>
              </a:rPr>
              <a:t>nishkamehlawat@gmail.com</a:t>
            </a:r>
            <a:r>
              <a:rPr sz="950" spc="-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Verdana"/>
                <a:cs typeface="Verdana"/>
                <a:hlinkClick r:id="rId7"/>
              </a:rPr>
              <a:t>amishunegi@gmail.com</a:t>
            </a:r>
            <a:endParaRPr sz="950">
              <a:latin typeface="Verdana"/>
              <a:cs typeface="Verdana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pc="125" dirty="0"/>
              <a:t>Thanks!</a:t>
            </a:r>
          </a:p>
        </p:txBody>
      </p:sp>
      <p:sp>
        <p:nvSpPr>
          <p:cNvPr id="16" name="object 16"/>
          <p:cNvSpPr/>
          <p:nvPr/>
        </p:nvSpPr>
        <p:spPr>
          <a:xfrm>
            <a:off x="732650" y="1385951"/>
            <a:ext cx="1927225" cy="30480"/>
          </a:xfrm>
          <a:custGeom>
            <a:avLst/>
            <a:gdLst/>
            <a:ahLst/>
            <a:cxnLst/>
            <a:rect l="l" t="t" r="r" b="b"/>
            <a:pathLst>
              <a:path w="1927225" h="30480">
                <a:moveTo>
                  <a:pt x="1927110" y="0"/>
                </a:moveTo>
                <a:lnTo>
                  <a:pt x="0" y="0"/>
                </a:lnTo>
                <a:lnTo>
                  <a:pt x="0" y="30441"/>
                </a:lnTo>
                <a:lnTo>
                  <a:pt x="1927110" y="30441"/>
                </a:lnTo>
                <a:lnTo>
                  <a:pt x="1927110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87106" y="407525"/>
            <a:ext cx="1843405" cy="39370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400" spc="90" dirty="0"/>
              <a:t>Introduction</a:t>
            </a:r>
            <a:endParaRPr sz="2400"/>
          </a:p>
        </p:txBody>
      </p:sp>
      <p:sp>
        <p:nvSpPr>
          <p:cNvPr id="3" name="object 3"/>
          <p:cNvSpPr/>
          <p:nvPr/>
        </p:nvSpPr>
        <p:spPr>
          <a:xfrm>
            <a:off x="3004056" y="1505220"/>
            <a:ext cx="219710" cy="0"/>
          </a:xfrm>
          <a:custGeom>
            <a:avLst/>
            <a:gdLst/>
            <a:ahLst/>
            <a:cxnLst/>
            <a:rect l="l" t="t" r="r" b="b"/>
            <a:pathLst>
              <a:path w="219710">
                <a:moveTo>
                  <a:pt x="0" y="0"/>
                </a:moveTo>
                <a:lnTo>
                  <a:pt x="219623" y="0"/>
                </a:lnTo>
              </a:path>
            </a:pathLst>
          </a:custGeom>
          <a:ln w="7836">
            <a:solidFill>
              <a:srgbClr val="FEFEF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67945">
              <a:lnSpc>
                <a:spcPct val="100899"/>
              </a:lnSpc>
              <a:spcBef>
                <a:spcPts val="105"/>
              </a:spcBef>
            </a:pPr>
            <a:r>
              <a:rPr dirty="0"/>
              <a:t>In</a:t>
            </a:r>
            <a:r>
              <a:rPr spc="15" dirty="0"/>
              <a:t> </a:t>
            </a:r>
            <a:r>
              <a:rPr dirty="0"/>
              <a:t>this</a:t>
            </a:r>
            <a:r>
              <a:rPr spc="20" dirty="0"/>
              <a:t> </a:t>
            </a:r>
            <a:r>
              <a:rPr dirty="0"/>
              <a:t>data</a:t>
            </a:r>
            <a:r>
              <a:rPr spc="20" dirty="0"/>
              <a:t> </a:t>
            </a:r>
            <a:r>
              <a:rPr dirty="0"/>
              <a:t>project</a:t>
            </a:r>
            <a:r>
              <a:rPr spc="20" dirty="0"/>
              <a:t> </a:t>
            </a:r>
            <a:r>
              <a:rPr dirty="0"/>
              <a:t>we</a:t>
            </a:r>
            <a:r>
              <a:rPr spc="20" dirty="0"/>
              <a:t> </a:t>
            </a:r>
            <a:r>
              <a:rPr spc="-20" dirty="0"/>
              <a:t>will</a:t>
            </a:r>
            <a:r>
              <a:rPr spc="20" dirty="0"/>
              <a:t> </a:t>
            </a:r>
            <a:r>
              <a:rPr dirty="0"/>
              <a:t>focus</a:t>
            </a:r>
            <a:r>
              <a:rPr spc="20" dirty="0"/>
              <a:t> </a:t>
            </a:r>
            <a:r>
              <a:rPr spc="35" dirty="0"/>
              <a:t>on </a:t>
            </a:r>
            <a:r>
              <a:rPr spc="10" dirty="0"/>
              <a:t>exploratory</a:t>
            </a:r>
            <a:r>
              <a:rPr spc="40" dirty="0"/>
              <a:t> </a:t>
            </a:r>
            <a:r>
              <a:rPr spc="10" dirty="0"/>
              <a:t>data</a:t>
            </a:r>
            <a:r>
              <a:rPr spc="40" dirty="0"/>
              <a:t> </a:t>
            </a:r>
            <a:r>
              <a:rPr spc="10" dirty="0"/>
              <a:t>analysis</a:t>
            </a:r>
            <a:r>
              <a:rPr spc="40" dirty="0"/>
              <a:t> </a:t>
            </a:r>
            <a:r>
              <a:rPr spc="10" dirty="0"/>
              <a:t>of</a:t>
            </a:r>
            <a:r>
              <a:rPr spc="40" dirty="0"/>
              <a:t> </a:t>
            </a:r>
            <a:r>
              <a:rPr spc="10" dirty="0"/>
              <a:t>stock</a:t>
            </a:r>
            <a:r>
              <a:rPr spc="40" dirty="0"/>
              <a:t> </a:t>
            </a:r>
            <a:r>
              <a:rPr spc="-10" dirty="0"/>
              <a:t>prices.</a:t>
            </a:r>
          </a:p>
          <a:p>
            <a:pPr>
              <a:lnSpc>
                <a:spcPct val="100000"/>
              </a:lnSpc>
              <a:spcBef>
                <a:spcPts val="70"/>
              </a:spcBef>
            </a:pPr>
            <a:endParaRPr spc="-10" dirty="0"/>
          </a:p>
          <a:p>
            <a:pPr marL="12700" marR="5080">
              <a:lnSpc>
                <a:spcPct val="100899"/>
              </a:lnSpc>
            </a:pPr>
            <a:r>
              <a:rPr spc="-35" dirty="0"/>
              <a:t>We’ll</a:t>
            </a:r>
            <a:r>
              <a:rPr spc="50" dirty="0"/>
              <a:t> </a:t>
            </a:r>
            <a:r>
              <a:rPr dirty="0"/>
              <a:t>focus</a:t>
            </a:r>
            <a:r>
              <a:rPr spc="50" dirty="0"/>
              <a:t> </a:t>
            </a:r>
            <a:r>
              <a:rPr spc="60" dirty="0"/>
              <a:t>on</a:t>
            </a:r>
            <a:r>
              <a:rPr spc="55" dirty="0"/>
              <a:t> </a:t>
            </a:r>
            <a:r>
              <a:rPr dirty="0"/>
              <a:t>bank</a:t>
            </a:r>
            <a:r>
              <a:rPr spc="50" dirty="0"/>
              <a:t> </a:t>
            </a:r>
            <a:r>
              <a:rPr dirty="0"/>
              <a:t>stocks</a:t>
            </a:r>
            <a:r>
              <a:rPr spc="55" dirty="0"/>
              <a:t> </a:t>
            </a:r>
            <a:r>
              <a:rPr spc="50" dirty="0"/>
              <a:t>and </a:t>
            </a:r>
            <a:r>
              <a:rPr dirty="0"/>
              <a:t>see</a:t>
            </a:r>
            <a:r>
              <a:rPr spc="55" dirty="0"/>
              <a:t> </a:t>
            </a:r>
            <a:r>
              <a:rPr spc="25" dirty="0"/>
              <a:t>how </a:t>
            </a:r>
            <a:r>
              <a:rPr spc="20" dirty="0"/>
              <a:t>they</a:t>
            </a:r>
            <a:r>
              <a:rPr spc="5" dirty="0"/>
              <a:t> </a:t>
            </a:r>
            <a:r>
              <a:rPr spc="30" dirty="0"/>
              <a:t>progressed</a:t>
            </a:r>
            <a:r>
              <a:rPr spc="10" dirty="0"/>
              <a:t> </a:t>
            </a:r>
            <a:r>
              <a:rPr spc="30" dirty="0"/>
              <a:t>throughout</a:t>
            </a:r>
            <a:r>
              <a:rPr spc="10" dirty="0"/>
              <a:t> </a:t>
            </a:r>
            <a:r>
              <a:rPr spc="20" dirty="0"/>
              <a:t>the</a:t>
            </a:r>
            <a:r>
              <a:rPr spc="10" dirty="0"/>
              <a:t> </a:t>
            </a:r>
            <a:r>
              <a:rPr spc="-10" dirty="0"/>
              <a:t>(financial </a:t>
            </a:r>
            <a:r>
              <a:rPr dirty="0"/>
              <a:t>crisis)</a:t>
            </a:r>
            <a:r>
              <a:rPr spc="-5" dirty="0"/>
              <a:t> </a:t>
            </a:r>
            <a:r>
              <a:rPr spc="-10" dirty="0"/>
              <a:t>all</a:t>
            </a:r>
            <a:r>
              <a:rPr dirty="0"/>
              <a:t> the way to early </a:t>
            </a:r>
            <a:r>
              <a:rPr spc="-20" dirty="0"/>
              <a:t>2016.</a:t>
            </a:r>
          </a:p>
        </p:txBody>
      </p:sp>
      <p:sp>
        <p:nvSpPr>
          <p:cNvPr id="5" name="object 5"/>
          <p:cNvSpPr/>
          <p:nvPr/>
        </p:nvSpPr>
        <p:spPr>
          <a:xfrm>
            <a:off x="2984792" y="967943"/>
            <a:ext cx="1275715" cy="33655"/>
          </a:xfrm>
          <a:custGeom>
            <a:avLst/>
            <a:gdLst/>
            <a:ahLst/>
            <a:cxnLst/>
            <a:rect l="l" t="t" r="r" b="b"/>
            <a:pathLst>
              <a:path w="1275714" h="33655">
                <a:moveTo>
                  <a:pt x="1275600" y="0"/>
                </a:moveTo>
                <a:lnTo>
                  <a:pt x="0" y="0"/>
                </a:lnTo>
                <a:lnTo>
                  <a:pt x="0" y="33489"/>
                </a:lnTo>
                <a:lnTo>
                  <a:pt x="1275600" y="33489"/>
                </a:lnTo>
                <a:lnTo>
                  <a:pt x="1275600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52800" y="0"/>
            <a:ext cx="1083310" cy="541655"/>
          </a:xfrm>
          <a:custGeom>
            <a:avLst/>
            <a:gdLst/>
            <a:ahLst/>
            <a:cxnLst/>
            <a:rect l="l" t="t" r="r" b="b"/>
            <a:pathLst>
              <a:path w="1083310" h="541655">
                <a:moveTo>
                  <a:pt x="1082975" y="0"/>
                </a:moveTo>
                <a:lnTo>
                  <a:pt x="0" y="0"/>
                </a:lnTo>
                <a:lnTo>
                  <a:pt x="541483" y="541483"/>
                </a:lnTo>
                <a:lnTo>
                  <a:pt x="1082975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512" y="1009211"/>
            <a:ext cx="571500" cy="1111250"/>
            <a:chOff x="1512" y="1009211"/>
            <a:chExt cx="571500" cy="1111250"/>
          </a:xfrm>
        </p:grpSpPr>
        <p:sp>
          <p:nvSpPr>
            <p:cNvPr id="4" name="object 4"/>
            <p:cNvSpPr/>
            <p:nvPr/>
          </p:nvSpPr>
          <p:spPr>
            <a:xfrm>
              <a:off x="1512" y="1181075"/>
              <a:ext cx="571500" cy="939800"/>
            </a:xfrm>
            <a:custGeom>
              <a:avLst/>
              <a:gdLst/>
              <a:ahLst/>
              <a:cxnLst/>
              <a:rect l="l" t="t" r="r" b="b"/>
              <a:pathLst>
                <a:path w="571500" h="939800">
                  <a:moveTo>
                    <a:pt x="187320" y="0"/>
                  </a:moveTo>
                  <a:lnTo>
                    <a:pt x="0" y="187320"/>
                  </a:lnTo>
                  <a:lnTo>
                    <a:pt x="0" y="923890"/>
                  </a:lnTo>
                  <a:lnTo>
                    <a:pt x="15442" y="939332"/>
                  </a:lnTo>
                  <a:lnTo>
                    <a:pt x="571048" y="383727"/>
                  </a:lnTo>
                  <a:lnTo>
                    <a:pt x="187320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512" y="1009211"/>
              <a:ext cx="217804" cy="420370"/>
            </a:xfrm>
            <a:custGeom>
              <a:avLst/>
              <a:gdLst/>
              <a:ahLst/>
              <a:cxnLst/>
              <a:rect l="l" t="t" r="r" b="b"/>
              <a:pathLst>
                <a:path w="217804" h="420369">
                  <a:moveTo>
                    <a:pt x="15439" y="0"/>
                  </a:moveTo>
                  <a:lnTo>
                    <a:pt x="0" y="15439"/>
                  </a:lnTo>
                  <a:lnTo>
                    <a:pt x="0" y="419948"/>
                  </a:lnTo>
                  <a:lnTo>
                    <a:pt x="217693" y="202250"/>
                  </a:lnTo>
                  <a:lnTo>
                    <a:pt x="15439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0" y="0"/>
            <a:ext cx="2723515" cy="3289300"/>
            <a:chOff x="0" y="0"/>
            <a:chExt cx="2723515" cy="3289300"/>
          </a:xfrm>
        </p:grpSpPr>
        <p:sp>
          <p:nvSpPr>
            <p:cNvPr id="7" name="object 7"/>
            <p:cNvSpPr/>
            <p:nvPr/>
          </p:nvSpPr>
          <p:spPr>
            <a:xfrm>
              <a:off x="662333" y="548152"/>
              <a:ext cx="2061210" cy="2061210"/>
            </a:xfrm>
            <a:custGeom>
              <a:avLst/>
              <a:gdLst/>
              <a:ahLst/>
              <a:cxnLst/>
              <a:rect l="l" t="t" r="r" b="b"/>
              <a:pathLst>
                <a:path w="2061210" h="2061210">
                  <a:moveTo>
                    <a:pt x="1030519" y="0"/>
                  </a:moveTo>
                  <a:lnTo>
                    <a:pt x="0" y="1030925"/>
                  </a:lnTo>
                  <a:lnTo>
                    <a:pt x="1030519" y="2061054"/>
                  </a:lnTo>
                  <a:lnTo>
                    <a:pt x="2061054" y="1030925"/>
                  </a:lnTo>
                  <a:lnTo>
                    <a:pt x="1030519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752243" y="1761911"/>
              <a:ext cx="956310" cy="956310"/>
            </a:xfrm>
            <a:custGeom>
              <a:avLst/>
              <a:gdLst/>
              <a:ahLst/>
              <a:cxnLst/>
              <a:rect l="l" t="t" r="r" b="b"/>
              <a:pathLst>
                <a:path w="956310" h="956310">
                  <a:moveTo>
                    <a:pt x="894493" y="0"/>
                  </a:moveTo>
                  <a:lnTo>
                    <a:pt x="0" y="893694"/>
                  </a:lnTo>
                  <a:lnTo>
                    <a:pt x="62234" y="955941"/>
                  </a:lnTo>
                  <a:lnTo>
                    <a:pt x="955941" y="61447"/>
                  </a:lnTo>
                  <a:lnTo>
                    <a:pt x="894493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1672270"/>
              <a:ext cx="1702082" cy="1616522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520833" cy="1475231"/>
            </a:xfrm>
            <a:prstGeom prst="rect">
              <a:avLst/>
            </a:prstGeom>
          </p:spPr>
        </p:pic>
      </p:grpSp>
      <p:sp>
        <p:nvSpPr>
          <p:cNvPr id="11" name="object 11"/>
          <p:cNvSpPr/>
          <p:nvPr/>
        </p:nvSpPr>
        <p:spPr>
          <a:xfrm>
            <a:off x="2908909" y="1045298"/>
            <a:ext cx="1141730" cy="30480"/>
          </a:xfrm>
          <a:custGeom>
            <a:avLst/>
            <a:gdLst/>
            <a:ahLst/>
            <a:cxnLst/>
            <a:rect l="l" t="t" r="r" b="b"/>
            <a:pathLst>
              <a:path w="1141729" h="30480">
                <a:moveTo>
                  <a:pt x="1141641" y="0"/>
                </a:moveTo>
                <a:lnTo>
                  <a:pt x="0" y="0"/>
                </a:lnTo>
                <a:lnTo>
                  <a:pt x="0" y="30454"/>
                </a:lnTo>
                <a:lnTo>
                  <a:pt x="1141641" y="30454"/>
                </a:lnTo>
                <a:lnTo>
                  <a:pt x="1141641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966752" y="1176195"/>
            <a:ext cx="33655" cy="33655"/>
          </a:xfrm>
          <a:custGeom>
            <a:avLst/>
            <a:gdLst/>
            <a:ahLst/>
            <a:cxnLst/>
            <a:rect l="l" t="t" r="r" b="b"/>
            <a:pathLst>
              <a:path w="33655" h="33655">
                <a:moveTo>
                  <a:pt x="17846" y="0"/>
                </a:moveTo>
                <a:lnTo>
                  <a:pt x="15645" y="0"/>
                </a:lnTo>
                <a:lnTo>
                  <a:pt x="14560" y="106"/>
                </a:lnTo>
                <a:lnTo>
                  <a:pt x="0" y="15642"/>
                </a:lnTo>
                <a:lnTo>
                  <a:pt x="0" y="17846"/>
                </a:lnTo>
                <a:lnTo>
                  <a:pt x="15645" y="33491"/>
                </a:lnTo>
                <a:lnTo>
                  <a:pt x="17846" y="33491"/>
                </a:lnTo>
                <a:lnTo>
                  <a:pt x="33491" y="17846"/>
                </a:lnTo>
                <a:lnTo>
                  <a:pt x="33491" y="16751"/>
                </a:lnTo>
                <a:lnTo>
                  <a:pt x="33491" y="15642"/>
                </a:lnTo>
                <a:lnTo>
                  <a:pt x="18931" y="106"/>
                </a:lnTo>
                <a:lnTo>
                  <a:pt x="1784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966752" y="1301020"/>
            <a:ext cx="33655" cy="33655"/>
          </a:xfrm>
          <a:custGeom>
            <a:avLst/>
            <a:gdLst/>
            <a:ahLst/>
            <a:cxnLst/>
            <a:rect l="l" t="t" r="r" b="b"/>
            <a:pathLst>
              <a:path w="33655" h="33655">
                <a:moveTo>
                  <a:pt x="17846" y="0"/>
                </a:moveTo>
                <a:lnTo>
                  <a:pt x="15645" y="0"/>
                </a:lnTo>
                <a:lnTo>
                  <a:pt x="14560" y="106"/>
                </a:lnTo>
                <a:lnTo>
                  <a:pt x="0" y="15645"/>
                </a:lnTo>
                <a:lnTo>
                  <a:pt x="0" y="17846"/>
                </a:lnTo>
                <a:lnTo>
                  <a:pt x="15645" y="33491"/>
                </a:lnTo>
                <a:lnTo>
                  <a:pt x="17846" y="33491"/>
                </a:lnTo>
                <a:lnTo>
                  <a:pt x="33491" y="17846"/>
                </a:lnTo>
                <a:lnTo>
                  <a:pt x="33491" y="16739"/>
                </a:lnTo>
                <a:lnTo>
                  <a:pt x="33491" y="15645"/>
                </a:lnTo>
                <a:lnTo>
                  <a:pt x="18931" y="106"/>
                </a:lnTo>
                <a:lnTo>
                  <a:pt x="1784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966752" y="1428881"/>
            <a:ext cx="33655" cy="33655"/>
          </a:xfrm>
          <a:custGeom>
            <a:avLst/>
            <a:gdLst/>
            <a:ahLst/>
            <a:cxnLst/>
            <a:rect l="l" t="t" r="r" b="b"/>
            <a:pathLst>
              <a:path w="33655" h="33655">
                <a:moveTo>
                  <a:pt x="17846" y="0"/>
                </a:moveTo>
                <a:lnTo>
                  <a:pt x="15645" y="0"/>
                </a:lnTo>
                <a:lnTo>
                  <a:pt x="14560" y="106"/>
                </a:lnTo>
                <a:lnTo>
                  <a:pt x="0" y="15645"/>
                </a:lnTo>
                <a:lnTo>
                  <a:pt x="0" y="17846"/>
                </a:lnTo>
                <a:lnTo>
                  <a:pt x="15645" y="33491"/>
                </a:lnTo>
                <a:lnTo>
                  <a:pt x="17846" y="33491"/>
                </a:lnTo>
                <a:lnTo>
                  <a:pt x="33491" y="17846"/>
                </a:lnTo>
                <a:lnTo>
                  <a:pt x="33491" y="16751"/>
                </a:lnTo>
                <a:lnTo>
                  <a:pt x="33491" y="15645"/>
                </a:lnTo>
                <a:lnTo>
                  <a:pt x="18931" y="106"/>
                </a:lnTo>
                <a:lnTo>
                  <a:pt x="1784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966752" y="1553706"/>
            <a:ext cx="33655" cy="33655"/>
          </a:xfrm>
          <a:custGeom>
            <a:avLst/>
            <a:gdLst/>
            <a:ahLst/>
            <a:cxnLst/>
            <a:rect l="l" t="t" r="r" b="b"/>
            <a:pathLst>
              <a:path w="33655" h="33655">
                <a:moveTo>
                  <a:pt x="17846" y="0"/>
                </a:moveTo>
                <a:lnTo>
                  <a:pt x="15645" y="0"/>
                </a:lnTo>
                <a:lnTo>
                  <a:pt x="14560" y="106"/>
                </a:lnTo>
                <a:lnTo>
                  <a:pt x="0" y="15645"/>
                </a:lnTo>
                <a:lnTo>
                  <a:pt x="0" y="17849"/>
                </a:lnTo>
                <a:lnTo>
                  <a:pt x="15645" y="33491"/>
                </a:lnTo>
                <a:lnTo>
                  <a:pt x="17846" y="33491"/>
                </a:lnTo>
                <a:lnTo>
                  <a:pt x="33491" y="17849"/>
                </a:lnTo>
                <a:lnTo>
                  <a:pt x="33491" y="16739"/>
                </a:lnTo>
                <a:lnTo>
                  <a:pt x="33491" y="15645"/>
                </a:lnTo>
                <a:lnTo>
                  <a:pt x="18931" y="106"/>
                </a:lnTo>
                <a:lnTo>
                  <a:pt x="1784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966752" y="1678518"/>
            <a:ext cx="33655" cy="33655"/>
          </a:xfrm>
          <a:custGeom>
            <a:avLst/>
            <a:gdLst/>
            <a:ahLst/>
            <a:cxnLst/>
            <a:rect l="l" t="t" r="r" b="b"/>
            <a:pathLst>
              <a:path w="33655" h="33655">
                <a:moveTo>
                  <a:pt x="17846" y="0"/>
                </a:moveTo>
                <a:lnTo>
                  <a:pt x="15645" y="0"/>
                </a:lnTo>
                <a:lnTo>
                  <a:pt x="14560" y="106"/>
                </a:lnTo>
                <a:lnTo>
                  <a:pt x="0" y="15645"/>
                </a:lnTo>
                <a:lnTo>
                  <a:pt x="0" y="17849"/>
                </a:lnTo>
                <a:lnTo>
                  <a:pt x="15645" y="33494"/>
                </a:lnTo>
                <a:lnTo>
                  <a:pt x="17846" y="33494"/>
                </a:lnTo>
                <a:lnTo>
                  <a:pt x="33491" y="17849"/>
                </a:lnTo>
                <a:lnTo>
                  <a:pt x="33491" y="16751"/>
                </a:lnTo>
                <a:lnTo>
                  <a:pt x="33491" y="15645"/>
                </a:lnTo>
                <a:lnTo>
                  <a:pt x="18931" y="106"/>
                </a:lnTo>
                <a:lnTo>
                  <a:pt x="1784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966752" y="1803343"/>
            <a:ext cx="33655" cy="33655"/>
          </a:xfrm>
          <a:custGeom>
            <a:avLst/>
            <a:gdLst/>
            <a:ahLst/>
            <a:cxnLst/>
            <a:rect l="l" t="t" r="r" b="b"/>
            <a:pathLst>
              <a:path w="33655" h="33655">
                <a:moveTo>
                  <a:pt x="17846" y="0"/>
                </a:moveTo>
                <a:lnTo>
                  <a:pt x="15645" y="0"/>
                </a:lnTo>
                <a:lnTo>
                  <a:pt x="14560" y="109"/>
                </a:lnTo>
                <a:lnTo>
                  <a:pt x="0" y="15645"/>
                </a:lnTo>
                <a:lnTo>
                  <a:pt x="0" y="17849"/>
                </a:lnTo>
                <a:lnTo>
                  <a:pt x="15645" y="33494"/>
                </a:lnTo>
                <a:lnTo>
                  <a:pt x="17846" y="33494"/>
                </a:lnTo>
                <a:lnTo>
                  <a:pt x="33491" y="17849"/>
                </a:lnTo>
                <a:lnTo>
                  <a:pt x="33491" y="16742"/>
                </a:lnTo>
                <a:lnTo>
                  <a:pt x="33491" y="15645"/>
                </a:lnTo>
                <a:lnTo>
                  <a:pt x="18931" y="109"/>
                </a:lnTo>
                <a:lnTo>
                  <a:pt x="17846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911426" y="733422"/>
            <a:ext cx="2610485" cy="115252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34925">
              <a:lnSpc>
                <a:spcPct val="100000"/>
              </a:lnSpc>
              <a:spcBef>
                <a:spcPts val="120"/>
              </a:spcBef>
            </a:pPr>
            <a:r>
              <a:rPr sz="800" spc="50" dirty="0">
                <a:solidFill>
                  <a:srgbClr val="FFFFFF"/>
                </a:solidFill>
                <a:latin typeface="Cambria"/>
                <a:cs typeface="Cambria"/>
              </a:rPr>
              <a:t>We</a:t>
            </a:r>
            <a:r>
              <a:rPr sz="8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10" dirty="0">
                <a:solidFill>
                  <a:srgbClr val="FFFFFF"/>
                </a:solidFill>
                <a:latin typeface="Cambria"/>
                <a:cs typeface="Cambria"/>
              </a:rPr>
              <a:t>need</a:t>
            </a:r>
            <a:r>
              <a:rPr sz="8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1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8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10" dirty="0">
                <a:solidFill>
                  <a:srgbClr val="FFFFFF"/>
                </a:solidFill>
                <a:latin typeface="Cambria"/>
                <a:cs typeface="Cambria"/>
              </a:rPr>
              <a:t>get</a:t>
            </a:r>
            <a:r>
              <a:rPr sz="8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10" dirty="0">
                <a:solidFill>
                  <a:srgbClr val="FFFFFF"/>
                </a:solidFill>
                <a:latin typeface="Cambria"/>
                <a:cs typeface="Cambria"/>
              </a:rPr>
              <a:t>data</a:t>
            </a:r>
            <a:r>
              <a:rPr sz="8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10" dirty="0">
                <a:solidFill>
                  <a:srgbClr val="FFFFFF"/>
                </a:solidFill>
                <a:latin typeface="Cambria"/>
                <a:cs typeface="Cambria"/>
              </a:rPr>
              <a:t>using</a:t>
            </a:r>
            <a:r>
              <a:rPr sz="8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10" dirty="0">
                <a:solidFill>
                  <a:srgbClr val="FFFFFF"/>
                </a:solidFill>
                <a:latin typeface="Cambria"/>
                <a:cs typeface="Cambria"/>
              </a:rPr>
              <a:t>pandas</a:t>
            </a:r>
            <a:r>
              <a:rPr sz="8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-10" dirty="0">
                <a:solidFill>
                  <a:srgbClr val="FFFFFF"/>
                </a:solidFill>
                <a:latin typeface="Cambria"/>
                <a:cs typeface="Cambria"/>
              </a:rPr>
              <a:t>datareader.</a:t>
            </a:r>
            <a:endParaRPr sz="8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25"/>
              </a:spcBef>
            </a:pPr>
            <a:r>
              <a:rPr sz="800" spc="50" dirty="0">
                <a:solidFill>
                  <a:srgbClr val="FFFFFF"/>
                </a:solidFill>
                <a:latin typeface="Cambria"/>
                <a:cs typeface="Cambria"/>
              </a:rPr>
              <a:t>We</a:t>
            </a:r>
            <a:r>
              <a:rPr sz="800" spc="30" dirty="0">
                <a:solidFill>
                  <a:srgbClr val="FFFFFF"/>
                </a:solidFill>
                <a:latin typeface="Cambria"/>
                <a:cs typeface="Cambria"/>
              </a:rPr>
              <a:t> will</a:t>
            </a:r>
            <a:r>
              <a:rPr sz="80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30" dirty="0">
                <a:solidFill>
                  <a:srgbClr val="FFFFFF"/>
                </a:solidFill>
                <a:latin typeface="Cambria"/>
                <a:cs typeface="Cambria"/>
              </a:rPr>
              <a:t>get</a:t>
            </a:r>
            <a:r>
              <a:rPr sz="80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30" dirty="0">
                <a:solidFill>
                  <a:srgbClr val="FFFFFF"/>
                </a:solidFill>
                <a:latin typeface="Cambria"/>
                <a:cs typeface="Cambria"/>
              </a:rPr>
              <a:t>stock</a:t>
            </a:r>
            <a:r>
              <a:rPr sz="80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30" dirty="0">
                <a:solidFill>
                  <a:srgbClr val="FFFFFF"/>
                </a:solidFill>
                <a:latin typeface="Cambria"/>
                <a:cs typeface="Cambria"/>
              </a:rPr>
              <a:t>information</a:t>
            </a:r>
            <a:r>
              <a:rPr sz="80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30" dirty="0">
                <a:solidFill>
                  <a:srgbClr val="FFFFFF"/>
                </a:solidFill>
                <a:latin typeface="Cambria"/>
                <a:cs typeface="Cambria"/>
              </a:rPr>
              <a:t>for the</a:t>
            </a:r>
            <a:r>
              <a:rPr sz="80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30" dirty="0">
                <a:solidFill>
                  <a:srgbClr val="FFFFFF"/>
                </a:solidFill>
                <a:latin typeface="Cambria"/>
                <a:cs typeface="Cambria"/>
              </a:rPr>
              <a:t>following</a:t>
            </a:r>
            <a:r>
              <a:rPr sz="80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-10" dirty="0">
                <a:solidFill>
                  <a:srgbClr val="FFFFFF"/>
                </a:solidFill>
                <a:latin typeface="Cambria"/>
                <a:cs typeface="Cambria"/>
              </a:rPr>
              <a:t>banks:</a:t>
            </a:r>
            <a:endParaRPr sz="8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800">
              <a:latin typeface="Cambria"/>
              <a:cs typeface="Cambria"/>
            </a:endParaRPr>
          </a:p>
          <a:p>
            <a:pPr marL="140335" marR="1664335">
              <a:lnSpc>
                <a:spcPct val="102899"/>
              </a:lnSpc>
              <a:spcBef>
                <a:spcPts val="5"/>
              </a:spcBef>
            </a:pPr>
            <a:r>
              <a:rPr sz="800" dirty="0">
                <a:solidFill>
                  <a:srgbClr val="FFFFFF"/>
                </a:solidFill>
                <a:latin typeface="Cambria"/>
                <a:cs typeface="Cambria"/>
              </a:rPr>
              <a:t>Bank</a:t>
            </a:r>
            <a:r>
              <a:rPr sz="80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55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80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35" dirty="0">
                <a:solidFill>
                  <a:srgbClr val="FFFFFF"/>
                </a:solidFill>
                <a:latin typeface="Cambria"/>
                <a:cs typeface="Cambria"/>
              </a:rPr>
              <a:t>America </a:t>
            </a:r>
            <a:r>
              <a:rPr sz="800" spc="40" dirty="0">
                <a:solidFill>
                  <a:srgbClr val="FFFFFF"/>
                </a:solidFill>
                <a:latin typeface="Cambria"/>
                <a:cs typeface="Cambria"/>
              </a:rPr>
              <a:t>CitiGroup </a:t>
            </a:r>
            <a:r>
              <a:rPr sz="800" spc="60" dirty="0">
                <a:solidFill>
                  <a:srgbClr val="FFFFFF"/>
                </a:solidFill>
                <a:latin typeface="Cambria"/>
                <a:cs typeface="Cambria"/>
              </a:rPr>
              <a:t>Goldman</a:t>
            </a:r>
            <a:r>
              <a:rPr sz="800" spc="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-10" dirty="0">
                <a:solidFill>
                  <a:srgbClr val="FFFFFF"/>
                </a:solidFill>
                <a:latin typeface="Cambria"/>
                <a:cs typeface="Cambria"/>
              </a:rPr>
              <a:t>Sachs</a:t>
            </a:r>
            <a:r>
              <a:rPr sz="80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20" dirty="0">
                <a:solidFill>
                  <a:srgbClr val="FFFFFF"/>
                </a:solidFill>
                <a:latin typeface="Cambria"/>
                <a:cs typeface="Cambria"/>
              </a:rPr>
              <a:t>JPMorgan</a:t>
            </a:r>
            <a:r>
              <a:rPr sz="800" spc="1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40" dirty="0">
                <a:solidFill>
                  <a:srgbClr val="FFFFFF"/>
                </a:solidFill>
                <a:latin typeface="Cambria"/>
                <a:cs typeface="Cambria"/>
              </a:rPr>
              <a:t>Chase </a:t>
            </a:r>
            <a:r>
              <a:rPr sz="800" spc="10" dirty="0">
                <a:solidFill>
                  <a:srgbClr val="FFFFFF"/>
                </a:solidFill>
                <a:latin typeface="Cambria"/>
                <a:cs typeface="Cambria"/>
              </a:rPr>
              <a:t>Morgan</a:t>
            </a:r>
            <a:r>
              <a:rPr sz="800" spc="2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-10" dirty="0">
                <a:solidFill>
                  <a:srgbClr val="FFFFFF"/>
                </a:solidFill>
                <a:latin typeface="Cambria"/>
                <a:cs typeface="Cambria"/>
              </a:rPr>
              <a:t>Stanley</a:t>
            </a:r>
            <a:r>
              <a:rPr sz="80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dirty="0">
                <a:solidFill>
                  <a:srgbClr val="FFFFFF"/>
                </a:solidFill>
                <a:latin typeface="Cambria"/>
                <a:cs typeface="Cambria"/>
              </a:rPr>
              <a:t>Wells</a:t>
            </a:r>
            <a:r>
              <a:rPr sz="800" spc="1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00" spc="-10" dirty="0">
                <a:solidFill>
                  <a:srgbClr val="FFFFFF"/>
                </a:solidFill>
                <a:latin typeface="Cambria"/>
                <a:cs typeface="Cambria"/>
              </a:rPr>
              <a:t>Fargo</a:t>
            </a:r>
            <a:endParaRPr sz="800">
              <a:latin typeface="Cambria"/>
              <a:cs typeface="Cambri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107681" y="2660588"/>
            <a:ext cx="3448050" cy="16065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850" spc="60" dirty="0">
                <a:solidFill>
                  <a:srgbClr val="FFFFFF"/>
                </a:solidFill>
                <a:latin typeface="Cambria"/>
                <a:cs typeface="Cambria"/>
              </a:rPr>
              <a:t>We</a:t>
            </a:r>
            <a:r>
              <a:rPr sz="85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30" dirty="0">
                <a:solidFill>
                  <a:srgbClr val="FFFFFF"/>
                </a:solidFill>
                <a:latin typeface="Cambria"/>
                <a:cs typeface="Cambria"/>
              </a:rPr>
              <a:t>will</a:t>
            </a:r>
            <a:r>
              <a:rPr sz="8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50" dirty="0">
                <a:solidFill>
                  <a:srgbClr val="FFFFFF"/>
                </a:solidFill>
                <a:latin typeface="Cambria"/>
                <a:cs typeface="Cambria"/>
              </a:rPr>
              <a:t>use</a:t>
            </a:r>
            <a:r>
              <a:rPr sz="8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60" dirty="0">
                <a:solidFill>
                  <a:srgbClr val="FFFFFF"/>
                </a:solidFill>
                <a:latin typeface="Cambria"/>
                <a:cs typeface="Cambria"/>
              </a:rPr>
              <a:t>Data</a:t>
            </a:r>
            <a:r>
              <a:rPr sz="8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30" dirty="0">
                <a:solidFill>
                  <a:srgbClr val="FFFFFF"/>
                </a:solidFill>
                <a:latin typeface="Cambria"/>
                <a:cs typeface="Cambria"/>
              </a:rPr>
              <a:t>reader</a:t>
            </a:r>
            <a:r>
              <a:rPr sz="85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3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85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30" dirty="0">
                <a:solidFill>
                  <a:srgbClr val="FFFFFF"/>
                </a:solidFill>
                <a:latin typeface="Cambria"/>
                <a:cs typeface="Cambria"/>
              </a:rPr>
              <a:t>extracting</a:t>
            </a:r>
            <a:r>
              <a:rPr sz="8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3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85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50" dirty="0">
                <a:solidFill>
                  <a:srgbClr val="FFFFFF"/>
                </a:solidFill>
                <a:latin typeface="Cambria"/>
                <a:cs typeface="Cambria"/>
              </a:rPr>
              <a:t>stock</a:t>
            </a:r>
            <a:r>
              <a:rPr sz="8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30" dirty="0">
                <a:solidFill>
                  <a:srgbClr val="FFFFFF"/>
                </a:solidFill>
                <a:latin typeface="Cambria"/>
                <a:cs typeface="Cambria"/>
              </a:rPr>
              <a:t>price</a:t>
            </a:r>
            <a:r>
              <a:rPr sz="8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50" spc="40" dirty="0">
                <a:solidFill>
                  <a:srgbClr val="FFFFFF"/>
                </a:solidFill>
                <a:latin typeface="Cambria"/>
                <a:cs typeface="Cambria"/>
              </a:rPr>
              <a:t>information</a:t>
            </a:r>
            <a:endParaRPr sz="8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411077" y="0"/>
            <a:ext cx="2435860" cy="1732914"/>
            <a:chOff x="3411077" y="0"/>
            <a:chExt cx="2435860" cy="1732914"/>
          </a:xfrm>
        </p:grpSpPr>
        <p:sp>
          <p:nvSpPr>
            <p:cNvPr id="3" name="object 3"/>
            <p:cNvSpPr/>
            <p:nvPr/>
          </p:nvSpPr>
          <p:spPr>
            <a:xfrm>
              <a:off x="3582949" y="12"/>
              <a:ext cx="2264410" cy="1628139"/>
            </a:xfrm>
            <a:custGeom>
              <a:avLst/>
              <a:gdLst/>
              <a:ahLst/>
              <a:cxnLst/>
              <a:rect l="l" t="t" r="r" b="b"/>
              <a:pathLst>
                <a:path w="2264410" h="1628139">
                  <a:moveTo>
                    <a:pt x="939330" y="1012659"/>
                  </a:moveTo>
                  <a:lnTo>
                    <a:pt x="555586" y="628129"/>
                  </a:lnTo>
                  <a:lnTo>
                    <a:pt x="0" y="1183741"/>
                  </a:lnTo>
                  <a:lnTo>
                    <a:pt x="383717" y="1568259"/>
                  </a:lnTo>
                  <a:lnTo>
                    <a:pt x="939330" y="1012659"/>
                  </a:lnTo>
                  <a:close/>
                </a:path>
                <a:path w="2264410" h="1628139">
                  <a:moveTo>
                    <a:pt x="2263787" y="178587"/>
                  </a:moveTo>
                  <a:lnTo>
                    <a:pt x="2085187" y="0"/>
                  </a:lnTo>
                  <a:lnTo>
                    <a:pt x="1219022" y="0"/>
                  </a:lnTo>
                  <a:lnTo>
                    <a:pt x="621576" y="597433"/>
                  </a:lnTo>
                  <a:lnTo>
                    <a:pt x="1652104" y="1627962"/>
                  </a:lnTo>
                  <a:lnTo>
                    <a:pt x="2263787" y="1016292"/>
                  </a:lnTo>
                  <a:lnTo>
                    <a:pt x="2263787" y="178587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411077" y="457056"/>
              <a:ext cx="758190" cy="758190"/>
            </a:xfrm>
            <a:custGeom>
              <a:avLst/>
              <a:gdLst/>
              <a:ahLst/>
              <a:cxnLst/>
              <a:rect l="l" t="t" r="r" b="b"/>
              <a:pathLst>
                <a:path w="758189" h="758190">
                  <a:moveTo>
                    <a:pt x="555589" y="0"/>
                  </a:moveTo>
                  <a:lnTo>
                    <a:pt x="0" y="555604"/>
                  </a:lnTo>
                  <a:lnTo>
                    <a:pt x="202265" y="757857"/>
                  </a:lnTo>
                  <a:lnTo>
                    <a:pt x="757854" y="201454"/>
                  </a:lnTo>
                  <a:lnTo>
                    <a:pt x="555589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286451" y="1110580"/>
              <a:ext cx="560705" cy="622300"/>
            </a:xfrm>
            <a:custGeom>
              <a:avLst/>
              <a:gdLst/>
              <a:ahLst/>
              <a:cxnLst/>
              <a:rect l="l" t="t" r="r" b="b"/>
              <a:pathLst>
                <a:path w="560704" h="622300">
                  <a:moveTo>
                    <a:pt x="560295" y="0"/>
                  </a:moveTo>
                  <a:lnTo>
                    <a:pt x="0" y="559793"/>
                  </a:lnTo>
                  <a:lnTo>
                    <a:pt x="62240" y="622039"/>
                  </a:lnTo>
                  <a:lnTo>
                    <a:pt x="560295" y="123539"/>
                  </a:lnTo>
                  <a:lnTo>
                    <a:pt x="560295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1512" y="1298544"/>
            <a:ext cx="5568950" cy="1989455"/>
            <a:chOff x="1512" y="1298544"/>
            <a:chExt cx="5568950" cy="1989455"/>
          </a:xfrm>
        </p:grpSpPr>
        <p:sp>
          <p:nvSpPr>
            <p:cNvPr id="7" name="object 7"/>
            <p:cNvSpPr/>
            <p:nvPr/>
          </p:nvSpPr>
          <p:spPr>
            <a:xfrm>
              <a:off x="1512" y="2174022"/>
              <a:ext cx="1475740" cy="1114425"/>
            </a:xfrm>
            <a:custGeom>
              <a:avLst/>
              <a:gdLst/>
              <a:ahLst/>
              <a:cxnLst/>
              <a:rect l="l" t="t" r="r" b="b"/>
              <a:pathLst>
                <a:path w="1475740" h="1114425">
                  <a:moveTo>
                    <a:pt x="445032" y="0"/>
                  </a:moveTo>
                  <a:lnTo>
                    <a:pt x="0" y="444856"/>
                  </a:lnTo>
                  <a:lnTo>
                    <a:pt x="0" y="1113924"/>
                  </a:lnTo>
                  <a:lnTo>
                    <a:pt x="1391791" y="1113924"/>
                  </a:lnTo>
                  <a:lnTo>
                    <a:pt x="1475551" y="1030125"/>
                  </a:lnTo>
                  <a:lnTo>
                    <a:pt x="445032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512" y="1298544"/>
              <a:ext cx="615950" cy="1231265"/>
            </a:xfrm>
            <a:custGeom>
              <a:avLst/>
              <a:gdLst/>
              <a:ahLst/>
              <a:cxnLst/>
              <a:rect l="l" t="t" r="r" b="b"/>
              <a:pathLst>
                <a:path w="615950" h="1231264">
                  <a:moveTo>
                    <a:pt x="0" y="0"/>
                  </a:moveTo>
                  <a:lnTo>
                    <a:pt x="0" y="1231134"/>
                  </a:lnTo>
                  <a:lnTo>
                    <a:pt x="615564" y="6155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96561" y="1385726"/>
              <a:ext cx="5473810" cy="1732257"/>
            </a:xfrm>
            <a:prstGeom prst="rect">
              <a:avLst/>
            </a:prstGeom>
          </p:spPr>
        </p:pic>
      </p:grpSp>
      <p:sp>
        <p:nvSpPr>
          <p:cNvPr id="10" name="object 10"/>
          <p:cNvSpPr txBox="1"/>
          <p:nvPr/>
        </p:nvSpPr>
        <p:spPr>
          <a:xfrm>
            <a:off x="1913373" y="672932"/>
            <a:ext cx="1144270" cy="29591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1750" spc="85" dirty="0">
                <a:solidFill>
                  <a:srgbClr val="FFFFFF"/>
                </a:solidFill>
                <a:latin typeface="Cambria"/>
                <a:cs typeface="Cambria"/>
              </a:rPr>
              <a:t>Dataframe</a:t>
            </a:r>
            <a:endParaRPr sz="1750">
              <a:latin typeface="Cambria"/>
              <a:cs typeface="Cambri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766735" y="1138923"/>
            <a:ext cx="1294130" cy="30480"/>
          </a:xfrm>
          <a:custGeom>
            <a:avLst/>
            <a:gdLst/>
            <a:ahLst/>
            <a:cxnLst/>
            <a:rect l="l" t="t" r="r" b="b"/>
            <a:pathLst>
              <a:path w="1294130" h="30480">
                <a:moveTo>
                  <a:pt x="1293863" y="0"/>
                </a:moveTo>
                <a:lnTo>
                  <a:pt x="0" y="0"/>
                </a:lnTo>
                <a:lnTo>
                  <a:pt x="0" y="30441"/>
                </a:lnTo>
                <a:lnTo>
                  <a:pt x="1293863" y="30441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12" y="2174022"/>
            <a:ext cx="1475740" cy="1114425"/>
          </a:xfrm>
          <a:custGeom>
            <a:avLst/>
            <a:gdLst/>
            <a:ahLst/>
            <a:cxnLst/>
            <a:rect l="l" t="t" r="r" b="b"/>
            <a:pathLst>
              <a:path w="1475740" h="1114425">
                <a:moveTo>
                  <a:pt x="445032" y="0"/>
                </a:moveTo>
                <a:lnTo>
                  <a:pt x="0" y="444856"/>
                </a:lnTo>
                <a:lnTo>
                  <a:pt x="0" y="1113924"/>
                </a:lnTo>
                <a:lnTo>
                  <a:pt x="1391791" y="1113924"/>
                </a:lnTo>
                <a:lnTo>
                  <a:pt x="1475551" y="1030125"/>
                </a:lnTo>
                <a:lnTo>
                  <a:pt x="445032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705063" y="670852"/>
            <a:ext cx="1294130" cy="30480"/>
          </a:xfrm>
          <a:custGeom>
            <a:avLst/>
            <a:gdLst/>
            <a:ahLst/>
            <a:cxnLst/>
            <a:rect l="l" t="t" r="r" b="b"/>
            <a:pathLst>
              <a:path w="1294130" h="30479">
                <a:moveTo>
                  <a:pt x="1293863" y="0"/>
                </a:moveTo>
                <a:lnTo>
                  <a:pt x="0" y="0"/>
                </a:lnTo>
                <a:lnTo>
                  <a:pt x="0" y="30441"/>
                </a:lnTo>
                <a:lnTo>
                  <a:pt x="1293863" y="30441"/>
                </a:lnTo>
                <a:lnTo>
                  <a:pt x="1293863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8481" y="2360298"/>
            <a:ext cx="1905786" cy="60545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64512" y="962899"/>
            <a:ext cx="1552635" cy="1701433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2092847" y="206484"/>
            <a:ext cx="575945" cy="362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2200" b="1" spc="70" dirty="0">
                <a:solidFill>
                  <a:srgbClr val="FFFFFF"/>
                </a:solidFill>
                <a:latin typeface="Cambria"/>
                <a:cs typeface="Cambria"/>
              </a:rPr>
              <a:t>PCT</a:t>
            </a:r>
            <a:endParaRPr sz="2200">
              <a:latin typeface="Cambria"/>
              <a:cs typeface="Cambri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43357" y="1191463"/>
            <a:ext cx="3667125" cy="9918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600"/>
              </a:lnSpc>
              <a:spcBef>
                <a:spcPts val="100"/>
              </a:spcBef>
            </a:pP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90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this</a:t>
            </a:r>
            <a:r>
              <a:rPr sz="9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example,</a:t>
            </a:r>
            <a:r>
              <a:rPr sz="9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“Return”</a:t>
            </a:r>
            <a:r>
              <a:rPr sz="9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50" dirty="0">
                <a:solidFill>
                  <a:srgbClr val="FFFFFF"/>
                </a:solidFill>
                <a:latin typeface="Cambria"/>
                <a:cs typeface="Cambria"/>
              </a:rPr>
              <a:t>column</a:t>
            </a:r>
            <a:r>
              <a:rPr sz="9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9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created</a:t>
            </a:r>
            <a:r>
              <a:rPr sz="9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using</a:t>
            </a:r>
            <a:r>
              <a:rPr sz="90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mbria"/>
                <a:cs typeface="Cambria"/>
              </a:rPr>
              <a:t>.pct_change(),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 and</a:t>
            </a:r>
            <a:r>
              <a:rPr sz="9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it</a:t>
            </a:r>
            <a:r>
              <a:rPr sz="9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represents</a:t>
            </a:r>
            <a:r>
              <a:rPr sz="9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00" spc="1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percentage</a:t>
            </a:r>
            <a:r>
              <a:rPr sz="9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change</a:t>
            </a:r>
            <a:r>
              <a:rPr sz="9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50" dirty="0">
                <a:solidFill>
                  <a:srgbClr val="FFFFFF"/>
                </a:solidFill>
                <a:latin typeface="Cambria"/>
                <a:cs typeface="Cambria"/>
              </a:rPr>
              <a:t>from</a:t>
            </a:r>
            <a:r>
              <a:rPr sz="9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00" spc="1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previous</a:t>
            </a:r>
            <a:r>
              <a:rPr sz="90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row</a:t>
            </a:r>
            <a:r>
              <a:rPr sz="90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-25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90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0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“Price”</a:t>
            </a:r>
            <a:r>
              <a:rPr sz="90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45" dirty="0">
                <a:solidFill>
                  <a:srgbClr val="FFFFFF"/>
                </a:solidFill>
                <a:latin typeface="Cambria"/>
                <a:cs typeface="Cambria"/>
              </a:rPr>
              <a:t>column.</a:t>
            </a:r>
            <a:r>
              <a:rPr sz="90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0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first</a:t>
            </a:r>
            <a:r>
              <a:rPr sz="90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row</a:t>
            </a:r>
            <a:r>
              <a:rPr sz="90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5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90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0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“Return”</a:t>
            </a:r>
            <a:r>
              <a:rPr sz="90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50" dirty="0">
                <a:solidFill>
                  <a:srgbClr val="FFFFFF"/>
                </a:solidFill>
                <a:latin typeface="Cambria"/>
                <a:cs typeface="Cambria"/>
              </a:rPr>
              <a:t>column</a:t>
            </a:r>
            <a:r>
              <a:rPr sz="90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90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65" dirty="0">
                <a:solidFill>
                  <a:srgbClr val="FFFFFF"/>
                </a:solidFill>
                <a:latin typeface="Cambria"/>
                <a:cs typeface="Cambria"/>
              </a:rPr>
              <a:t>NaN</a:t>
            </a:r>
            <a:r>
              <a:rPr sz="90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-20" dirty="0">
                <a:solidFill>
                  <a:srgbClr val="FFFFFF"/>
                </a:solidFill>
                <a:latin typeface="Cambria"/>
                <a:cs typeface="Cambria"/>
              </a:rPr>
              <a:t>(Not</a:t>
            </a:r>
            <a:r>
              <a:rPr sz="90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Number)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because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there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55" dirty="0">
                <a:solidFill>
                  <a:srgbClr val="FFFFFF"/>
                </a:solidFill>
                <a:latin typeface="Cambria"/>
                <a:cs typeface="Cambria"/>
              </a:rPr>
              <a:t>no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previous</a:t>
            </a:r>
            <a:r>
              <a:rPr sz="900" spc="8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value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10" dirty="0">
                <a:solidFill>
                  <a:srgbClr val="FFFFFF"/>
                </a:solidFill>
                <a:latin typeface="Cambria"/>
                <a:cs typeface="Cambria"/>
              </a:rPr>
              <a:t>calculate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-2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 percentage</a:t>
            </a:r>
            <a:r>
              <a:rPr sz="90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change</a:t>
            </a:r>
            <a:r>
              <a:rPr sz="90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from.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90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context</a:t>
            </a:r>
            <a:r>
              <a:rPr sz="90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5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90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financial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data,</a:t>
            </a:r>
            <a:r>
              <a:rPr sz="90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r>
              <a:rPr sz="90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mbria"/>
                <a:cs typeface="Cambria"/>
              </a:rPr>
              <a:t>might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 use</a:t>
            </a:r>
            <a:r>
              <a:rPr sz="90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.pct_change()</a:t>
            </a:r>
            <a:r>
              <a:rPr sz="90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90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calculate</a:t>
            </a:r>
            <a:r>
              <a:rPr sz="90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daily</a:t>
            </a:r>
            <a:r>
              <a:rPr sz="90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or</a:t>
            </a:r>
            <a:r>
              <a:rPr sz="900" spc="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periodical</a:t>
            </a:r>
            <a:r>
              <a:rPr sz="900" spc="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returns</a:t>
            </a:r>
            <a:r>
              <a:rPr sz="90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20" dirty="0">
                <a:solidFill>
                  <a:srgbClr val="FFFFFF"/>
                </a:solidFill>
                <a:latin typeface="Cambria"/>
                <a:cs typeface="Cambria"/>
              </a:rPr>
              <a:t>based</a:t>
            </a:r>
            <a:r>
              <a:rPr sz="90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30" dirty="0">
                <a:solidFill>
                  <a:srgbClr val="FFFFFF"/>
                </a:solidFill>
                <a:latin typeface="Cambria"/>
                <a:cs typeface="Cambria"/>
              </a:rPr>
              <a:t>on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stock</a:t>
            </a:r>
            <a:r>
              <a:rPr sz="900" spc="1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prices.</a:t>
            </a:r>
            <a:r>
              <a:rPr sz="900" spc="1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900" spc="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00" spc="-10" dirty="0">
                <a:solidFill>
                  <a:srgbClr val="FFFFFF"/>
                </a:solidFill>
                <a:latin typeface="Cambria"/>
                <a:cs typeface="Cambria"/>
              </a:rPr>
              <a:t>example:</a:t>
            </a:r>
            <a:endParaRPr sz="9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52800" y="0"/>
            <a:ext cx="1083310" cy="541655"/>
          </a:xfrm>
          <a:custGeom>
            <a:avLst/>
            <a:gdLst/>
            <a:ahLst/>
            <a:cxnLst/>
            <a:rect l="l" t="t" r="r" b="b"/>
            <a:pathLst>
              <a:path w="1083310" h="541655">
                <a:moveTo>
                  <a:pt x="1082975" y="0"/>
                </a:moveTo>
                <a:lnTo>
                  <a:pt x="0" y="0"/>
                </a:lnTo>
                <a:lnTo>
                  <a:pt x="541483" y="541483"/>
                </a:lnTo>
                <a:lnTo>
                  <a:pt x="1082975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1521460" cy="2120900"/>
            <a:chOff x="0" y="0"/>
            <a:chExt cx="1521460" cy="2120900"/>
          </a:xfrm>
        </p:grpSpPr>
        <p:sp>
          <p:nvSpPr>
            <p:cNvPr id="4" name="object 4"/>
            <p:cNvSpPr/>
            <p:nvPr/>
          </p:nvSpPr>
          <p:spPr>
            <a:xfrm>
              <a:off x="1512" y="1181075"/>
              <a:ext cx="571500" cy="939800"/>
            </a:xfrm>
            <a:custGeom>
              <a:avLst/>
              <a:gdLst/>
              <a:ahLst/>
              <a:cxnLst/>
              <a:rect l="l" t="t" r="r" b="b"/>
              <a:pathLst>
                <a:path w="571500" h="939800">
                  <a:moveTo>
                    <a:pt x="187320" y="0"/>
                  </a:moveTo>
                  <a:lnTo>
                    <a:pt x="0" y="187320"/>
                  </a:lnTo>
                  <a:lnTo>
                    <a:pt x="0" y="923890"/>
                  </a:lnTo>
                  <a:lnTo>
                    <a:pt x="15442" y="939332"/>
                  </a:lnTo>
                  <a:lnTo>
                    <a:pt x="571048" y="383727"/>
                  </a:lnTo>
                  <a:lnTo>
                    <a:pt x="187320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512" y="1009211"/>
              <a:ext cx="217804" cy="420370"/>
            </a:xfrm>
            <a:custGeom>
              <a:avLst/>
              <a:gdLst/>
              <a:ahLst/>
              <a:cxnLst/>
              <a:rect l="l" t="t" r="r" b="b"/>
              <a:pathLst>
                <a:path w="217804" h="420369">
                  <a:moveTo>
                    <a:pt x="15439" y="0"/>
                  </a:moveTo>
                  <a:lnTo>
                    <a:pt x="0" y="15439"/>
                  </a:lnTo>
                  <a:lnTo>
                    <a:pt x="0" y="419948"/>
                  </a:lnTo>
                  <a:lnTo>
                    <a:pt x="217693" y="202250"/>
                  </a:lnTo>
                  <a:lnTo>
                    <a:pt x="15439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520833" cy="1475231"/>
            </a:xfrm>
            <a:prstGeom prst="rect">
              <a:avLst/>
            </a:prstGeom>
          </p:spPr>
        </p:pic>
      </p:grp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219574" y="762189"/>
            <a:ext cx="3105268" cy="2371011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12" y="1312261"/>
            <a:ext cx="2091476" cy="1975685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2797990" y="254327"/>
            <a:ext cx="1713864" cy="2451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dirty="0">
                <a:solidFill>
                  <a:srgbClr val="FFFFFF"/>
                </a:solidFill>
                <a:latin typeface="Cambria"/>
                <a:cs typeface="Cambria"/>
              </a:rPr>
              <a:t>Return</a:t>
            </a:r>
            <a:r>
              <a:rPr sz="1400" b="1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b="1" spc="75" dirty="0">
                <a:solidFill>
                  <a:srgbClr val="FFFFFF"/>
                </a:solidFill>
                <a:latin typeface="Cambria"/>
                <a:cs typeface="Cambria"/>
              </a:rPr>
              <a:t>PCT</a:t>
            </a:r>
            <a:r>
              <a:rPr sz="1400" b="1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400" b="1" spc="55" dirty="0">
                <a:solidFill>
                  <a:srgbClr val="FFFFFF"/>
                </a:solidFill>
                <a:latin typeface="Cambria"/>
                <a:cs typeface="Cambria"/>
              </a:rPr>
              <a:t>Change</a:t>
            </a:r>
            <a:endParaRPr sz="14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1523" y="71342"/>
            <a:ext cx="870585" cy="292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50" spc="-10" dirty="0"/>
              <a:t>Analysis</a:t>
            </a:r>
            <a:endParaRPr sz="1750"/>
          </a:p>
        </p:txBody>
      </p:sp>
      <p:sp>
        <p:nvSpPr>
          <p:cNvPr id="3" name="object 3"/>
          <p:cNvSpPr/>
          <p:nvPr/>
        </p:nvSpPr>
        <p:spPr>
          <a:xfrm>
            <a:off x="211505" y="540385"/>
            <a:ext cx="1294130" cy="30480"/>
          </a:xfrm>
          <a:custGeom>
            <a:avLst/>
            <a:gdLst/>
            <a:ahLst/>
            <a:cxnLst/>
            <a:rect l="l" t="t" r="r" b="b"/>
            <a:pathLst>
              <a:path w="1294130" h="30479">
                <a:moveTo>
                  <a:pt x="1293876" y="0"/>
                </a:moveTo>
                <a:lnTo>
                  <a:pt x="0" y="0"/>
                </a:lnTo>
                <a:lnTo>
                  <a:pt x="0" y="30441"/>
                </a:lnTo>
                <a:lnTo>
                  <a:pt x="1293876" y="30441"/>
                </a:lnTo>
                <a:lnTo>
                  <a:pt x="1293876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586672" y="173539"/>
            <a:ext cx="2922617" cy="2940881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33115" y="1184629"/>
            <a:ext cx="2227580" cy="10382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99900"/>
              </a:lnSpc>
              <a:spcBef>
                <a:spcPts val="100"/>
              </a:spcBef>
            </a:pP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50" spc="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resulting</a:t>
            </a:r>
            <a:r>
              <a:rPr sz="950" spc="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pairplot</a:t>
            </a:r>
            <a:r>
              <a:rPr sz="950" spc="1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950" spc="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950" spc="1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grid</a:t>
            </a:r>
            <a:r>
              <a:rPr sz="950" spc="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30" dirty="0">
                <a:solidFill>
                  <a:srgbClr val="FFFFFF"/>
                </a:solidFill>
                <a:latin typeface="Cambria"/>
                <a:cs typeface="Cambria"/>
              </a:rPr>
              <a:t>of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subplots</a:t>
            </a:r>
            <a:r>
              <a:rPr sz="9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where</a:t>
            </a:r>
            <a:r>
              <a:rPr sz="950" spc="1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each</a:t>
            </a:r>
            <a:r>
              <a:rPr sz="9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variable</a:t>
            </a:r>
            <a:r>
              <a:rPr sz="950" spc="1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950" spc="1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-2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50" spc="20" dirty="0">
                <a:solidFill>
                  <a:srgbClr val="FFFFFF"/>
                </a:solidFill>
                <a:latin typeface="Cambria"/>
                <a:cs typeface="Cambria"/>
              </a:rPr>
              <a:t> DataFrame</a:t>
            </a:r>
            <a:r>
              <a:rPr sz="9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2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9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45" dirty="0">
                <a:solidFill>
                  <a:srgbClr val="FFFFFF"/>
                </a:solidFill>
                <a:latin typeface="Cambria"/>
                <a:cs typeface="Cambria"/>
              </a:rPr>
              <a:t>compared</a:t>
            </a:r>
            <a:r>
              <a:rPr sz="9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20" dirty="0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sz="9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20" dirty="0">
                <a:solidFill>
                  <a:srgbClr val="FFFFFF"/>
                </a:solidFill>
                <a:latin typeface="Cambria"/>
                <a:cs typeface="Cambria"/>
              </a:rPr>
              <a:t>every</a:t>
            </a:r>
            <a:r>
              <a:rPr sz="950" spc="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-20" dirty="0">
                <a:solidFill>
                  <a:srgbClr val="FFFFFF"/>
                </a:solidFill>
                <a:latin typeface="Cambria"/>
                <a:cs typeface="Cambria"/>
              </a:rPr>
              <a:t>other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 variable.</a:t>
            </a:r>
            <a:r>
              <a:rPr sz="9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50" spc="1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diagonal</a:t>
            </a:r>
            <a:r>
              <a:rPr sz="95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55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950" spc="1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950" spc="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grid</a:t>
            </a:r>
            <a:r>
              <a:rPr sz="950" spc="1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-20" dirty="0">
                <a:solidFill>
                  <a:srgbClr val="FFFFFF"/>
                </a:solidFill>
                <a:latin typeface="Cambria"/>
                <a:cs typeface="Cambria"/>
              </a:rPr>
              <a:t>shows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 the</a:t>
            </a:r>
            <a:r>
              <a:rPr sz="950" spc="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univariate</a:t>
            </a:r>
            <a:r>
              <a:rPr sz="950" spc="1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distribution</a:t>
            </a:r>
            <a:r>
              <a:rPr sz="950" spc="1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55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950" spc="1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-20" dirty="0">
                <a:solidFill>
                  <a:srgbClr val="FFFFFF"/>
                </a:solidFill>
                <a:latin typeface="Cambria"/>
                <a:cs typeface="Cambria"/>
              </a:rPr>
              <a:t>each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 variable</a:t>
            </a:r>
            <a:r>
              <a:rPr sz="95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using</a:t>
            </a:r>
            <a:r>
              <a:rPr sz="95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histograms</a:t>
            </a:r>
            <a:r>
              <a:rPr sz="95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10" dirty="0">
                <a:solidFill>
                  <a:srgbClr val="FFFFFF"/>
                </a:solidFill>
                <a:latin typeface="Cambria"/>
                <a:cs typeface="Cambria"/>
              </a:rPr>
              <a:t>or</a:t>
            </a:r>
            <a:r>
              <a:rPr sz="9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mbria"/>
                <a:cs typeface="Cambria"/>
              </a:rPr>
              <a:t>kernel </a:t>
            </a:r>
            <a:r>
              <a:rPr sz="950" dirty="0">
                <a:solidFill>
                  <a:srgbClr val="FFFFFF"/>
                </a:solidFill>
                <a:latin typeface="Cambria"/>
                <a:cs typeface="Cambria"/>
              </a:rPr>
              <a:t>density</a:t>
            </a:r>
            <a:r>
              <a:rPr sz="950" spc="20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950" spc="-10" dirty="0">
                <a:solidFill>
                  <a:srgbClr val="FFFFFF"/>
                </a:solidFill>
                <a:latin typeface="Cambria"/>
                <a:cs typeface="Cambria"/>
              </a:rPr>
              <a:t>estimates.</a:t>
            </a:r>
            <a:endParaRPr sz="9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4041769" y="0"/>
            <a:ext cx="1805305" cy="983615"/>
          </a:xfrm>
          <a:custGeom>
            <a:avLst/>
            <a:gdLst/>
            <a:ahLst/>
            <a:cxnLst/>
            <a:rect l="l" t="t" r="r" b="b"/>
            <a:pathLst>
              <a:path w="1805304" h="983615">
                <a:moveTo>
                  <a:pt x="1804964" y="0"/>
                </a:moveTo>
                <a:lnTo>
                  <a:pt x="0" y="0"/>
                </a:lnTo>
                <a:lnTo>
                  <a:pt x="983132" y="983135"/>
                </a:lnTo>
                <a:lnTo>
                  <a:pt x="1804964" y="161300"/>
                </a:lnTo>
                <a:lnTo>
                  <a:pt x="1804964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815809" y="2133469"/>
            <a:ext cx="1031240" cy="1155065"/>
          </a:xfrm>
          <a:custGeom>
            <a:avLst/>
            <a:gdLst/>
            <a:ahLst/>
            <a:cxnLst/>
            <a:rect l="l" t="t" r="r" b="b"/>
            <a:pathLst>
              <a:path w="1031239" h="1155064">
                <a:moveTo>
                  <a:pt x="1030528" y="0"/>
                </a:moveTo>
                <a:lnTo>
                  <a:pt x="0" y="1030926"/>
                </a:lnTo>
                <a:lnTo>
                  <a:pt x="123599" y="1154477"/>
                </a:lnTo>
                <a:lnTo>
                  <a:pt x="1030937" y="1154477"/>
                </a:lnTo>
                <a:lnTo>
                  <a:pt x="1030937" y="408"/>
                </a:lnTo>
                <a:lnTo>
                  <a:pt x="1030528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069921" y="260676"/>
            <a:ext cx="777240" cy="838835"/>
          </a:xfrm>
          <a:custGeom>
            <a:avLst/>
            <a:gdLst/>
            <a:ahLst/>
            <a:cxnLst/>
            <a:rect l="l" t="t" r="r" b="b"/>
            <a:pathLst>
              <a:path w="777239" h="838835">
                <a:moveTo>
                  <a:pt x="776834" y="0"/>
                </a:moveTo>
                <a:lnTo>
                  <a:pt x="0" y="776847"/>
                </a:lnTo>
                <a:lnTo>
                  <a:pt x="62240" y="838295"/>
                </a:lnTo>
                <a:lnTo>
                  <a:pt x="776834" y="123688"/>
                </a:lnTo>
                <a:lnTo>
                  <a:pt x="776834" y="0"/>
                </a:lnTo>
                <a:close/>
              </a:path>
            </a:pathLst>
          </a:custGeom>
          <a:solidFill>
            <a:srgbClr val="6FB0D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1512" y="219284"/>
            <a:ext cx="1235075" cy="3068955"/>
            <a:chOff x="1512" y="219284"/>
            <a:chExt cx="1235075" cy="3068955"/>
          </a:xfrm>
        </p:grpSpPr>
        <p:sp>
          <p:nvSpPr>
            <p:cNvPr id="6" name="object 6"/>
            <p:cNvSpPr/>
            <p:nvPr/>
          </p:nvSpPr>
          <p:spPr>
            <a:xfrm>
              <a:off x="1512" y="219284"/>
              <a:ext cx="936625" cy="1873250"/>
            </a:xfrm>
            <a:custGeom>
              <a:avLst/>
              <a:gdLst/>
              <a:ahLst/>
              <a:cxnLst/>
              <a:rect l="l" t="t" r="r" b="b"/>
              <a:pathLst>
                <a:path w="936625" h="1873250">
                  <a:moveTo>
                    <a:pt x="0" y="0"/>
                  </a:moveTo>
                  <a:lnTo>
                    <a:pt x="0" y="1873071"/>
                  </a:lnTo>
                  <a:lnTo>
                    <a:pt x="936546" y="936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4C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512" y="1987070"/>
              <a:ext cx="1235075" cy="1301115"/>
            </a:xfrm>
            <a:custGeom>
              <a:avLst/>
              <a:gdLst/>
              <a:ahLst/>
              <a:cxnLst/>
              <a:rect l="l" t="t" r="r" b="b"/>
              <a:pathLst>
                <a:path w="1235075" h="1301114">
                  <a:moveTo>
                    <a:pt x="204454" y="0"/>
                  </a:moveTo>
                  <a:lnTo>
                    <a:pt x="0" y="204451"/>
                  </a:lnTo>
                  <a:lnTo>
                    <a:pt x="0" y="1300876"/>
                  </a:lnTo>
                  <a:lnTo>
                    <a:pt x="964623" y="1300876"/>
                  </a:lnTo>
                  <a:lnTo>
                    <a:pt x="1234976" y="1030520"/>
                  </a:lnTo>
                  <a:lnTo>
                    <a:pt x="204454" y="0"/>
                  </a:lnTo>
                  <a:close/>
                </a:path>
              </a:pathLst>
            </a:custGeom>
            <a:solidFill>
              <a:srgbClr val="6FB0D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276417" y="1562946"/>
            <a:ext cx="2570332" cy="17250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983092" y="1366840"/>
            <a:ext cx="2139950" cy="122682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ctr">
              <a:lnSpc>
                <a:spcPct val="105100"/>
              </a:lnSpc>
              <a:spcBef>
                <a:spcPts val="90"/>
              </a:spcBef>
            </a:pP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Plot</a:t>
            </a:r>
            <a:r>
              <a:rPr sz="750" spc="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will</a:t>
            </a:r>
            <a:r>
              <a:rPr sz="7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show</a:t>
            </a:r>
            <a:r>
              <a:rPr sz="750" spc="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distribution</a:t>
            </a:r>
            <a:r>
              <a:rPr sz="7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6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7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returns</a:t>
            </a:r>
            <a:r>
              <a:rPr sz="7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-25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75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Cambria"/>
                <a:cs typeface="Cambria"/>
              </a:rPr>
              <a:t>Morgan</a:t>
            </a:r>
            <a:r>
              <a:rPr sz="750" spc="1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Cambria"/>
                <a:cs typeface="Cambria"/>
              </a:rPr>
              <a:t>Stanley</a:t>
            </a:r>
            <a:r>
              <a:rPr sz="750" spc="1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Cambria"/>
                <a:cs typeface="Cambria"/>
              </a:rPr>
              <a:t>stock</a:t>
            </a:r>
            <a:r>
              <a:rPr sz="750" spc="1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Cambria"/>
                <a:cs typeface="Cambria"/>
              </a:rPr>
              <a:t>during</a:t>
            </a:r>
            <a:r>
              <a:rPr sz="750" spc="1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1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5" dirty="0">
                <a:solidFill>
                  <a:srgbClr val="FFFFFF"/>
                </a:solidFill>
                <a:latin typeface="Cambria"/>
                <a:cs typeface="Cambria"/>
              </a:rPr>
              <a:t>specified</a:t>
            </a:r>
            <a:r>
              <a:rPr sz="75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50" dirty="0">
                <a:solidFill>
                  <a:srgbClr val="FFFFFF"/>
                </a:solidFill>
                <a:latin typeface="Cambria"/>
                <a:cs typeface="Cambria"/>
              </a:rPr>
              <a:t>time</a:t>
            </a:r>
            <a:r>
              <a:rPr sz="7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period.</a:t>
            </a:r>
            <a:r>
              <a:rPr sz="7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histogram</a:t>
            </a:r>
            <a:r>
              <a:rPr sz="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provides</a:t>
            </a:r>
            <a:r>
              <a:rPr sz="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25" dirty="0">
                <a:solidFill>
                  <a:srgbClr val="FFFFFF"/>
                </a:solidFill>
                <a:latin typeface="Cambria"/>
                <a:cs typeface="Cambria"/>
              </a:rPr>
              <a:t>an</a:t>
            </a:r>
            <a:r>
              <a:rPr sz="75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overview</a:t>
            </a:r>
            <a:r>
              <a:rPr sz="750" spc="60" dirty="0">
                <a:solidFill>
                  <a:srgbClr val="FFFFFF"/>
                </a:solidFill>
                <a:latin typeface="Cambria"/>
                <a:cs typeface="Cambria"/>
              </a:rPr>
              <a:t> of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50" dirty="0">
                <a:solidFill>
                  <a:srgbClr val="FFFFFF"/>
                </a:solidFill>
                <a:latin typeface="Cambria"/>
                <a:cs typeface="Cambria"/>
              </a:rPr>
              <a:t>how</a:t>
            </a:r>
            <a:r>
              <a:rPr sz="750" spc="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frequently</a:t>
            </a:r>
            <a:r>
              <a:rPr sz="750" spc="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different</a:t>
            </a:r>
            <a:r>
              <a:rPr sz="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-10" dirty="0">
                <a:solidFill>
                  <a:srgbClr val="FFFFFF"/>
                </a:solidFill>
                <a:latin typeface="Cambria"/>
                <a:cs typeface="Cambria"/>
              </a:rPr>
              <a:t>ranges</a:t>
            </a:r>
            <a:r>
              <a:rPr sz="75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6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10" dirty="0">
                <a:solidFill>
                  <a:srgbClr val="FFFFFF"/>
                </a:solidFill>
                <a:latin typeface="Cambria"/>
                <a:cs typeface="Cambria"/>
              </a:rPr>
              <a:t>returns</a:t>
            </a:r>
            <a:r>
              <a:rPr sz="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50" dirty="0">
                <a:solidFill>
                  <a:srgbClr val="FFFFFF"/>
                </a:solidFill>
                <a:latin typeface="Cambria"/>
                <a:cs typeface="Cambria"/>
              </a:rPr>
              <a:t>occur,</a:t>
            </a:r>
            <a:r>
              <a:rPr sz="7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55" dirty="0">
                <a:solidFill>
                  <a:srgbClr val="FFFFFF"/>
                </a:solidFill>
                <a:latin typeface="Cambria"/>
                <a:cs typeface="Cambria"/>
              </a:rPr>
              <a:t>and</a:t>
            </a:r>
            <a:r>
              <a:rPr sz="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1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10" dirty="0">
                <a:solidFill>
                  <a:srgbClr val="FFFFFF"/>
                </a:solidFill>
                <a:latin typeface="Cambria"/>
                <a:cs typeface="Cambria"/>
              </a:rPr>
              <a:t>kernel</a:t>
            </a:r>
            <a:r>
              <a:rPr sz="7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-10" dirty="0">
                <a:solidFill>
                  <a:srgbClr val="FFFFFF"/>
                </a:solidFill>
                <a:latin typeface="Cambria"/>
                <a:cs typeface="Cambria"/>
              </a:rPr>
              <a:t>density</a:t>
            </a:r>
            <a:r>
              <a:rPr sz="75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Cambria"/>
                <a:cs typeface="Cambria"/>
              </a:rPr>
              <a:t>estimate</a:t>
            </a:r>
            <a:r>
              <a:rPr sz="750" spc="1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Cambria"/>
                <a:cs typeface="Cambria"/>
              </a:rPr>
              <a:t>provides</a:t>
            </a:r>
            <a:r>
              <a:rPr sz="750" spc="13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2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750" spc="1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55" dirty="0">
                <a:solidFill>
                  <a:srgbClr val="FFFFFF"/>
                </a:solidFill>
                <a:latin typeface="Cambria"/>
                <a:cs typeface="Cambria"/>
              </a:rPr>
              <a:t>smoothed</a:t>
            </a:r>
            <a:r>
              <a:rPr sz="750" spc="13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-10" dirty="0">
                <a:solidFill>
                  <a:srgbClr val="FFFFFF"/>
                </a:solidFill>
                <a:latin typeface="Cambria"/>
                <a:cs typeface="Cambria"/>
              </a:rPr>
              <a:t>representation</a:t>
            </a:r>
            <a:r>
              <a:rPr sz="75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6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7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distribution.</a:t>
            </a:r>
            <a:r>
              <a:rPr sz="750" spc="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color</a:t>
            </a:r>
            <a:r>
              <a:rPr sz="75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‘green’</a:t>
            </a:r>
            <a:r>
              <a:rPr sz="75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7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45" dirty="0">
                <a:solidFill>
                  <a:srgbClr val="FFFFFF"/>
                </a:solidFill>
                <a:latin typeface="Cambria"/>
                <a:cs typeface="Cambria"/>
              </a:rPr>
              <a:t>chosen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7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histogram</a:t>
            </a:r>
            <a:r>
              <a:rPr sz="750" spc="9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bars.</a:t>
            </a:r>
            <a:r>
              <a:rPr sz="75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Adjusting</a:t>
            </a:r>
            <a:r>
              <a:rPr sz="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3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50" dirty="0">
                <a:solidFill>
                  <a:srgbClr val="FFFFFF"/>
                </a:solidFill>
                <a:latin typeface="Cambria"/>
                <a:cs typeface="Cambria"/>
              </a:rPr>
              <a:t>number </a:t>
            </a:r>
            <a:r>
              <a:rPr sz="750" spc="6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10" dirty="0">
                <a:solidFill>
                  <a:srgbClr val="FFFFFF"/>
                </a:solidFill>
                <a:latin typeface="Cambria"/>
                <a:cs typeface="Cambria"/>
              </a:rPr>
              <a:t>bins</a:t>
            </a:r>
            <a:r>
              <a:rPr sz="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55" dirty="0">
                <a:solidFill>
                  <a:srgbClr val="FFFFFF"/>
                </a:solidFill>
                <a:latin typeface="Cambria"/>
                <a:cs typeface="Cambria"/>
              </a:rPr>
              <a:t>can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50" dirty="0">
                <a:solidFill>
                  <a:srgbClr val="FFFFFF"/>
                </a:solidFill>
                <a:latin typeface="Cambria"/>
                <a:cs typeface="Cambria"/>
              </a:rPr>
              <a:t>influence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1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10" dirty="0">
                <a:solidFill>
                  <a:srgbClr val="FFFFFF"/>
                </a:solidFill>
                <a:latin typeface="Cambria"/>
                <a:cs typeface="Cambria"/>
              </a:rPr>
              <a:t>level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6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10" dirty="0">
                <a:solidFill>
                  <a:srgbClr val="FFFFFF"/>
                </a:solidFill>
                <a:latin typeface="Cambria"/>
                <a:cs typeface="Cambria"/>
              </a:rPr>
              <a:t>detail</a:t>
            </a:r>
            <a:r>
              <a:rPr sz="7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1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750" spc="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-2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75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750" spc="-10" dirty="0">
                <a:solidFill>
                  <a:srgbClr val="FFFFFF"/>
                </a:solidFill>
                <a:latin typeface="Cambria"/>
                <a:cs typeface="Cambria"/>
              </a:rPr>
              <a:t>histogram.</a:t>
            </a:r>
            <a:endParaRPr sz="7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512" y="0"/>
            <a:ext cx="820419" cy="853440"/>
          </a:xfrm>
          <a:custGeom>
            <a:avLst/>
            <a:gdLst/>
            <a:ahLst/>
            <a:cxnLst/>
            <a:rect l="l" t="t" r="r" b="b"/>
            <a:pathLst>
              <a:path w="820419" h="853440">
                <a:moveTo>
                  <a:pt x="522570" y="0"/>
                </a:moveTo>
                <a:lnTo>
                  <a:pt x="6352" y="0"/>
                </a:lnTo>
                <a:lnTo>
                  <a:pt x="0" y="6352"/>
                </a:lnTo>
                <a:lnTo>
                  <a:pt x="0" y="588634"/>
                </a:lnTo>
                <a:lnTo>
                  <a:pt x="264461" y="853095"/>
                </a:lnTo>
                <a:lnTo>
                  <a:pt x="820067" y="297490"/>
                </a:lnTo>
                <a:lnTo>
                  <a:pt x="522570" y="0"/>
                </a:lnTo>
                <a:close/>
              </a:path>
            </a:pathLst>
          </a:custGeom>
          <a:solidFill>
            <a:srgbClr val="484C6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2666259" y="1128695"/>
            <a:ext cx="2864485" cy="166941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-635" algn="ctr">
              <a:lnSpc>
                <a:spcPct val="102699"/>
              </a:lnSpc>
              <a:spcBef>
                <a:spcPts val="95"/>
              </a:spcBef>
            </a:pP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resulting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plot</a:t>
            </a:r>
            <a:r>
              <a:rPr sz="10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will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show</a:t>
            </a:r>
            <a:r>
              <a:rPr sz="10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-10" dirty="0">
                <a:solidFill>
                  <a:srgbClr val="FFFFFF"/>
                </a:solidFill>
                <a:latin typeface="Cambria"/>
                <a:cs typeface="Cambria"/>
              </a:rPr>
              <a:t>distribution</a:t>
            </a:r>
            <a:r>
              <a:rPr sz="1050" spc="5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returns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10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CitiGroup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stock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during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30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specified </a:t>
            </a:r>
            <a:r>
              <a:rPr sz="1050" spc="60" dirty="0">
                <a:solidFill>
                  <a:srgbClr val="FFFFFF"/>
                </a:solidFill>
                <a:latin typeface="Cambria"/>
                <a:cs typeface="Cambria"/>
              </a:rPr>
              <a:t>time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period.</a:t>
            </a:r>
            <a:r>
              <a:rPr sz="1050" spc="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050" spc="40" dirty="0">
                <a:solidFill>
                  <a:srgbClr val="FFFFFF"/>
                </a:solidFill>
                <a:latin typeface="Cambria"/>
                <a:cs typeface="Cambria"/>
              </a:rPr>
              <a:t>histogram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provides</a:t>
            </a:r>
            <a:r>
              <a:rPr sz="10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an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overview</a:t>
            </a:r>
            <a:r>
              <a:rPr sz="1050" spc="6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how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40" dirty="0">
                <a:solidFill>
                  <a:srgbClr val="FFFFFF"/>
                </a:solidFill>
                <a:latin typeface="Cambria"/>
                <a:cs typeface="Cambria"/>
              </a:rPr>
              <a:t>frequently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different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ranges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10" dirty="0">
                <a:solidFill>
                  <a:srgbClr val="FFFFFF"/>
                </a:solidFill>
                <a:latin typeface="Cambria"/>
                <a:cs typeface="Cambria"/>
              </a:rPr>
              <a:t>returns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occur,</a:t>
            </a:r>
            <a:r>
              <a:rPr sz="1050" spc="1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60" dirty="0">
                <a:solidFill>
                  <a:srgbClr val="FFFFFF"/>
                </a:solidFill>
                <a:latin typeface="Cambria"/>
                <a:cs typeface="Cambria"/>
              </a:rPr>
              <a:t>and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5" dirty="0">
                <a:solidFill>
                  <a:srgbClr val="FFFFFF"/>
                </a:solidFill>
                <a:latin typeface="Cambria"/>
                <a:cs typeface="Cambria"/>
              </a:rPr>
              <a:t>the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kernel</a:t>
            </a:r>
            <a:r>
              <a:rPr sz="10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45" dirty="0">
                <a:solidFill>
                  <a:srgbClr val="FFFFFF"/>
                </a:solidFill>
                <a:latin typeface="Cambria"/>
                <a:cs typeface="Cambria"/>
              </a:rPr>
              <a:t>density</a:t>
            </a:r>
            <a:r>
              <a:rPr sz="1050" spc="7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estimate</a:t>
            </a:r>
            <a:r>
              <a:rPr sz="10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provides</a:t>
            </a:r>
            <a:r>
              <a:rPr sz="10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a</a:t>
            </a:r>
            <a:r>
              <a:rPr sz="1050" spc="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smoothed </a:t>
            </a:r>
            <a:r>
              <a:rPr sz="1050" spc="45" dirty="0">
                <a:solidFill>
                  <a:srgbClr val="FFFFFF"/>
                </a:solidFill>
                <a:latin typeface="Cambria"/>
                <a:cs typeface="Cambria"/>
              </a:rPr>
              <a:t>representation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 the </a:t>
            </a:r>
            <a:r>
              <a:rPr sz="1050" spc="45" dirty="0">
                <a:solidFill>
                  <a:srgbClr val="FFFFFF"/>
                </a:solidFill>
                <a:latin typeface="Cambria"/>
                <a:cs typeface="Cambria"/>
              </a:rPr>
              <a:t>distribution.</a:t>
            </a:r>
            <a:r>
              <a:rPr sz="1050" spc="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6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40" dirty="0">
                <a:solidFill>
                  <a:srgbClr val="FFFFFF"/>
                </a:solidFill>
                <a:latin typeface="Cambria"/>
                <a:cs typeface="Cambria"/>
              </a:rPr>
              <a:t>color </a:t>
            </a:r>
            <a:r>
              <a:rPr sz="1050" dirty="0">
                <a:solidFill>
                  <a:srgbClr val="FFFFFF"/>
                </a:solidFill>
                <a:latin typeface="Cambria"/>
                <a:cs typeface="Cambria"/>
              </a:rPr>
              <a:t>‘red’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dirty="0">
                <a:solidFill>
                  <a:srgbClr val="FFFFFF"/>
                </a:solidFill>
                <a:latin typeface="Cambria"/>
                <a:cs typeface="Cambria"/>
              </a:rPr>
              <a:t>is</a:t>
            </a:r>
            <a:r>
              <a:rPr sz="10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65" dirty="0">
                <a:solidFill>
                  <a:srgbClr val="FFFFFF"/>
                </a:solidFill>
                <a:latin typeface="Cambria"/>
                <a:cs typeface="Cambria"/>
              </a:rPr>
              <a:t>chosen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dirty="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histogram</a:t>
            </a:r>
            <a:r>
              <a:rPr sz="1050" spc="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-10" dirty="0">
                <a:solidFill>
                  <a:srgbClr val="FFFFFF"/>
                </a:solidFill>
                <a:latin typeface="Cambria"/>
                <a:cs typeface="Cambria"/>
              </a:rPr>
              <a:t>bars.</a:t>
            </a:r>
            <a:endParaRPr sz="1050">
              <a:latin typeface="Cambria"/>
              <a:cs typeface="Cambria"/>
            </a:endParaRPr>
          </a:p>
          <a:p>
            <a:pPr marL="58419" marR="50800" algn="ctr">
              <a:lnSpc>
                <a:spcPct val="102699"/>
              </a:lnSpc>
            </a:pP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Adjusting</a:t>
            </a:r>
            <a:r>
              <a:rPr sz="1050" spc="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number</a:t>
            </a:r>
            <a:r>
              <a:rPr sz="1050" spc="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 bins </a:t>
            </a:r>
            <a:r>
              <a:rPr sz="1050" spc="65" dirty="0">
                <a:solidFill>
                  <a:srgbClr val="FFFFFF"/>
                </a:solidFill>
                <a:latin typeface="Cambria"/>
                <a:cs typeface="Cambria"/>
              </a:rPr>
              <a:t>can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45" dirty="0">
                <a:solidFill>
                  <a:srgbClr val="FFFFFF"/>
                </a:solidFill>
                <a:latin typeface="Cambria"/>
                <a:cs typeface="Cambria"/>
              </a:rPr>
              <a:t>influence </a:t>
            </a:r>
            <a:r>
              <a:rPr sz="1050" spc="55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dirty="0">
                <a:solidFill>
                  <a:srgbClr val="FFFFFF"/>
                </a:solidFill>
                <a:latin typeface="Cambria"/>
                <a:cs typeface="Cambria"/>
              </a:rPr>
              <a:t>level</a:t>
            </a:r>
            <a:r>
              <a:rPr sz="10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70" dirty="0">
                <a:solidFill>
                  <a:srgbClr val="FFFFFF"/>
                </a:solidFill>
                <a:latin typeface="Cambria"/>
                <a:cs typeface="Cambria"/>
              </a:rPr>
              <a:t>of</a:t>
            </a:r>
            <a:r>
              <a:rPr sz="10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dirty="0">
                <a:solidFill>
                  <a:srgbClr val="FFFFFF"/>
                </a:solidFill>
                <a:latin typeface="Cambria"/>
                <a:cs typeface="Cambria"/>
              </a:rPr>
              <a:t>detail</a:t>
            </a:r>
            <a:r>
              <a:rPr sz="10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sz="10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50" dirty="0">
                <a:solidFill>
                  <a:srgbClr val="FFFFFF"/>
                </a:solidFill>
                <a:latin typeface="Cambria"/>
                <a:cs typeface="Cambria"/>
              </a:rPr>
              <a:t>the</a:t>
            </a:r>
            <a:r>
              <a:rPr sz="1050" spc="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1050" spc="40" dirty="0">
                <a:solidFill>
                  <a:srgbClr val="FFFFFF"/>
                </a:solidFill>
                <a:latin typeface="Cambria"/>
                <a:cs typeface="Cambria"/>
              </a:rPr>
              <a:t>histogram.</a:t>
            </a:r>
            <a:endParaRPr sz="1050">
              <a:latin typeface="Cambria"/>
              <a:cs typeface="Cambri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6338" y="1134252"/>
            <a:ext cx="2316781" cy="170485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583</Words>
  <Application>Microsoft Office PowerPoint</Application>
  <PresentationFormat>Custom</PresentationFormat>
  <Paragraphs>24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Cambria</vt:lpstr>
      <vt:lpstr>Trebuchet MS</vt:lpstr>
      <vt:lpstr>Verdana</vt:lpstr>
      <vt:lpstr>Office Theme</vt:lpstr>
      <vt:lpstr>PowerPoint Presentation</vt:lpstr>
      <vt:lpstr>Introduction</vt:lpstr>
      <vt:lpstr>PowerPoint Presentation</vt:lpstr>
      <vt:lpstr>PowerPoint Presentation</vt:lpstr>
      <vt:lpstr>PowerPoint Presentation</vt:lpstr>
      <vt:lpstr>PowerPoint Presentation</vt:lpstr>
      <vt:lpstr>Analysis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Deepak  Garg</cp:lastModifiedBy>
  <cp:revision>1</cp:revision>
  <dcterms:created xsi:type="dcterms:W3CDTF">2023-12-05T06:59:13Z</dcterms:created>
  <dcterms:modified xsi:type="dcterms:W3CDTF">2023-12-05T07:00:37Z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2023-12-05T00:00:00Z</vt:filetime>
  </property>
  <property fmtid="{D5CDD505-2E9C-101B-9397-08002B2CF9AE}" pid="3" name="LastSaved">
    <vt:filetime>2023-12-05T00:00:00Z</vt:filetime>
  </property>
  <property fmtid="{D5CDD505-2E9C-101B-9397-08002B2CF9AE}" pid="4" name="Producer">
    <vt:lpwstr>GPL Ghostscript 10.02.0</vt:lpwstr>
  </property>
</Properties>
</file>